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61" r:id="rId5"/>
    <p:sldId id="260" r:id="rId6"/>
    <p:sldId id="258" r:id="rId7"/>
    <p:sldId id="262" r:id="rId8"/>
    <p:sldId id="263" r:id="rId9"/>
    <p:sldId id="264" r:id="rId10"/>
    <p:sldId id="266" r:id="rId11"/>
    <p:sldId id="265" r:id="rId12"/>
    <p:sldId id="267" r:id="rId13"/>
    <p:sldId id="268" r:id="rId14"/>
    <p:sldId id="269" r:id="rId15"/>
    <p:sldId id="270" r:id="rId16"/>
    <p:sldId id="271" r:id="rId17"/>
    <p:sldId id="272" r:id="rId18"/>
    <p:sldId id="274" r:id="rId19"/>
    <p:sldId id="273" r:id="rId20"/>
    <p:sldId id="286" r:id="rId21"/>
    <p:sldId id="287" r:id="rId22"/>
    <p:sldId id="289" r:id="rId23"/>
    <p:sldId id="275" r:id="rId24"/>
    <p:sldId id="276" r:id="rId25"/>
    <p:sldId id="277" r:id="rId26"/>
    <p:sldId id="278" r:id="rId27"/>
    <p:sldId id="279" r:id="rId28"/>
    <p:sldId id="280" r:id="rId29"/>
    <p:sldId id="281" r:id="rId30"/>
    <p:sldId id="290" r:id="rId31"/>
    <p:sldId id="282" r:id="rId32"/>
    <p:sldId id="291" r:id="rId33"/>
    <p:sldId id="292" r:id="rId34"/>
    <p:sldId id="293" r:id="rId35"/>
    <p:sldId id="283" r:id="rId36"/>
    <p:sldId id="284" r:id="rId37"/>
    <p:sldId id="285"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2" r:id="rId66"/>
    <p:sldId id="321" r:id="rId67"/>
    <p:sldId id="323" r:id="rId68"/>
    <p:sldId id="324" r:id="rId69"/>
    <p:sldId id="325" r:id="rId70"/>
    <p:sldId id="326" r:id="rId71"/>
    <p:sldId id="328"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56" autoAdjust="0"/>
  </p:normalViewPr>
  <p:slideViewPr>
    <p:cSldViewPr snapToGrid="0">
      <p:cViewPr varScale="1">
        <p:scale>
          <a:sx n="82" d="100"/>
          <a:sy n="82" d="100"/>
        </p:scale>
        <p:origin x="69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037B59-6A98-4CFB-BE29-DBF1E6CC5F0A}" type="datetimeFigureOut">
              <a:rPr lang="en-IN" smtClean="0"/>
              <a:t>21-10-2021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C41B22-FC27-45E7-9A54-23E9D9A69DD1}"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812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037B59-6A98-4CFB-BE29-DBF1E6CC5F0A}" type="datetimeFigureOut">
              <a:rPr lang="en-IN" smtClean="0"/>
              <a:t>21-10-2021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C41B22-FC27-45E7-9A54-23E9D9A69DD1}" type="slidenum">
              <a:rPr lang="en-IN" smtClean="0"/>
              <a:t>‹#›</a:t>
            </a:fld>
            <a:endParaRPr lang="en-IN"/>
          </a:p>
        </p:txBody>
      </p:sp>
    </p:spTree>
    <p:extLst>
      <p:ext uri="{BB962C8B-B14F-4D97-AF65-F5344CB8AC3E}">
        <p14:creationId xmlns:p14="http://schemas.microsoft.com/office/powerpoint/2010/main" val="3699684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037B59-6A98-4CFB-BE29-DBF1E6CC5F0A}" type="datetimeFigureOut">
              <a:rPr lang="en-IN" smtClean="0"/>
              <a:t>21-10-2021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C41B22-FC27-45E7-9A54-23E9D9A69DD1}" type="slidenum">
              <a:rPr lang="en-IN" smtClean="0"/>
              <a:t>‹#›</a:t>
            </a:fld>
            <a:endParaRPr lang="en-IN"/>
          </a:p>
        </p:txBody>
      </p:sp>
    </p:spTree>
    <p:extLst>
      <p:ext uri="{BB962C8B-B14F-4D97-AF65-F5344CB8AC3E}">
        <p14:creationId xmlns:p14="http://schemas.microsoft.com/office/powerpoint/2010/main" val="1929996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037B59-6A98-4CFB-BE29-DBF1E6CC5F0A}" type="datetimeFigureOut">
              <a:rPr lang="en-IN" smtClean="0"/>
              <a:t>21-10-2021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C41B22-FC27-45E7-9A54-23E9D9A69DD1}" type="slidenum">
              <a:rPr lang="en-IN" smtClean="0"/>
              <a:t>‹#›</a:t>
            </a:fld>
            <a:endParaRPr lang="en-IN"/>
          </a:p>
        </p:txBody>
      </p:sp>
    </p:spTree>
    <p:extLst>
      <p:ext uri="{BB962C8B-B14F-4D97-AF65-F5344CB8AC3E}">
        <p14:creationId xmlns:p14="http://schemas.microsoft.com/office/powerpoint/2010/main" val="146290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037B59-6A98-4CFB-BE29-DBF1E6CC5F0A}" type="datetimeFigureOut">
              <a:rPr lang="en-IN" smtClean="0"/>
              <a:t>21-10-2021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C41B22-FC27-45E7-9A54-23E9D9A69DD1}"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670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037B59-6A98-4CFB-BE29-DBF1E6CC5F0A}" type="datetimeFigureOut">
              <a:rPr lang="en-IN" smtClean="0"/>
              <a:t>21-10-2021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C41B22-FC27-45E7-9A54-23E9D9A69DD1}" type="slidenum">
              <a:rPr lang="en-IN" smtClean="0"/>
              <a:t>‹#›</a:t>
            </a:fld>
            <a:endParaRPr lang="en-IN"/>
          </a:p>
        </p:txBody>
      </p:sp>
    </p:spTree>
    <p:extLst>
      <p:ext uri="{BB962C8B-B14F-4D97-AF65-F5344CB8AC3E}">
        <p14:creationId xmlns:p14="http://schemas.microsoft.com/office/powerpoint/2010/main" val="3265269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037B59-6A98-4CFB-BE29-DBF1E6CC5F0A}" type="datetimeFigureOut">
              <a:rPr lang="en-IN" smtClean="0"/>
              <a:t>21-10-2021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4C41B22-FC27-45E7-9A54-23E9D9A69DD1}" type="slidenum">
              <a:rPr lang="en-IN" smtClean="0"/>
              <a:t>‹#›</a:t>
            </a:fld>
            <a:endParaRPr lang="en-IN"/>
          </a:p>
        </p:txBody>
      </p:sp>
    </p:spTree>
    <p:extLst>
      <p:ext uri="{BB962C8B-B14F-4D97-AF65-F5344CB8AC3E}">
        <p14:creationId xmlns:p14="http://schemas.microsoft.com/office/powerpoint/2010/main" val="296700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037B59-6A98-4CFB-BE29-DBF1E6CC5F0A}" type="datetimeFigureOut">
              <a:rPr lang="en-IN" smtClean="0"/>
              <a:t>21-10-2021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4C41B22-FC27-45E7-9A54-23E9D9A69DD1}" type="slidenum">
              <a:rPr lang="en-IN" smtClean="0"/>
              <a:t>‹#›</a:t>
            </a:fld>
            <a:endParaRPr lang="en-IN"/>
          </a:p>
        </p:txBody>
      </p:sp>
    </p:spTree>
    <p:extLst>
      <p:ext uri="{BB962C8B-B14F-4D97-AF65-F5344CB8AC3E}">
        <p14:creationId xmlns:p14="http://schemas.microsoft.com/office/powerpoint/2010/main" val="4035787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9037B59-6A98-4CFB-BE29-DBF1E6CC5F0A}" type="datetimeFigureOut">
              <a:rPr lang="en-IN" smtClean="0"/>
              <a:t>21-10-2021</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54C41B22-FC27-45E7-9A54-23E9D9A69DD1}" type="slidenum">
              <a:rPr lang="en-IN" smtClean="0"/>
              <a:t>‹#›</a:t>
            </a:fld>
            <a:endParaRPr lang="en-IN"/>
          </a:p>
        </p:txBody>
      </p:sp>
    </p:spTree>
    <p:extLst>
      <p:ext uri="{BB962C8B-B14F-4D97-AF65-F5344CB8AC3E}">
        <p14:creationId xmlns:p14="http://schemas.microsoft.com/office/powerpoint/2010/main" val="3771629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9037B59-6A98-4CFB-BE29-DBF1E6CC5F0A}" type="datetimeFigureOut">
              <a:rPr lang="en-IN" smtClean="0"/>
              <a:t>21-10-2021</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4C41B22-FC27-45E7-9A54-23E9D9A69DD1}" type="slidenum">
              <a:rPr lang="en-IN" smtClean="0"/>
              <a:t>‹#›</a:t>
            </a:fld>
            <a:endParaRPr lang="en-IN"/>
          </a:p>
        </p:txBody>
      </p:sp>
    </p:spTree>
    <p:extLst>
      <p:ext uri="{BB962C8B-B14F-4D97-AF65-F5344CB8AC3E}">
        <p14:creationId xmlns:p14="http://schemas.microsoft.com/office/powerpoint/2010/main" val="1268037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037B59-6A98-4CFB-BE29-DBF1E6CC5F0A}" type="datetimeFigureOut">
              <a:rPr lang="en-IN" smtClean="0"/>
              <a:t>21-10-2021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C41B22-FC27-45E7-9A54-23E9D9A69DD1}" type="slidenum">
              <a:rPr lang="en-IN" smtClean="0"/>
              <a:t>‹#›</a:t>
            </a:fld>
            <a:endParaRPr lang="en-IN"/>
          </a:p>
        </p:txBody>
      </p:sp>
    </p:spTree>
    <p:extLst>
      <p:ext uri="{BB962C8B-B14F-4D97-AF65-F5344CB8AC3E}">
        <p14:creationId xmlns:p14="http://schemas.microsoft.com/office/powerpoint/2010/main" val="3926741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9037B59-6A98-4CFB-BE29-DBF1E6CC5F0A}" type="datetimeFigureOut">
              <a:rPr lang="en-IN" smtClean="0"/>
              <a:t>21-10-2021</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4C41B22-FC27-45E7-9A54-23E9D9A69DD1}"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3964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49.jpeg"/></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jpe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41.jpeg"/></Relationships>
</file>

<file path=ppt/slides/_rels/slide6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41.jpeg"/></Relationships>
</file>

<file path=ppt/slides/_rels/slide6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6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0">
            <a:extLst>
              <a:ext uri="{FF2B5EF4-FFF2-40B4-BE49-F238E27FC236}">
                <a16:creationId xmlns:a16="http://schemas.microsoft.com/office/drawing/2014/main" id="{F1EA6139-3893-4D9D-A50B-F8B74CF2A39B}"/>
              </a:ext>
            </a:extLst>
          </p:cNvPr>
          <p:cNvSpPr>
            <a:spLocks noGrp="1"/>
          </p:cNvSpPr>
          <p:nvPr>
            <p:ph type="subTitle" idx="1"/>
          </p:nvPr>
        </p:nvSpPr>
        <p:spPr/>
        <p:txBody>
          <a:bodyPr/>
          <a:lstStyle/>
          <a:p>
            <a:r>
              <a:rPr lang="en-US" dirty="0"/>
              <a:t>DEEP LEARNING</a:t>
            </a:r>
            <a:endParaRPr lang="en-IN" dirty="0"/>
          </a:p>
        </p:txBody>
      </p:sp>
      <p:pic>
        <p:nvPicPr>
          <p:cNvPr id="4" name="Picture 3">
            <a:extLst>
              <a:ext uri="{FF2B5EF4-FFF2-40B4-BE49-F238E27FC236}">
                <a16:creationId xmlns:a16="http://schemas.microsoft.com/office/drawing/2014/main" id="{BAF8B01E-1AAC-4DC0-B0A6-9059F2CD2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5731" y="758952"/>
            <a:ext cx="5659949" cy="1008192"/>
          </a:xfrm>
          <a:prstGeom prst="rect">
            <a:avLst/>
          </a:prstGeom>
        </p:spPr>
      </p:pic>
      <p:pic>
        <p:nvPicPr>
          <p:cNvPr id="5" name="Picture 4">
            <a:extLst>
              <a:ext uri="{FF2B5EF4-FFF2-40B4-BE49-F238E27FC236}">
                <a16:creationId xmlns:a16="http://schemas.microsoft.com/office/drawing/2014/main" id="{C177797C-0FC0-4C64-ACAE-9EDBA4118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70" y="453399"/>
            <a:ext cx="5281029" cy="1431386"/>
          </a:xfrm>
          <a:prstGeom prst="rect">
            <a:avLst/>
          </a:prstGeom>
        </p:spPr>
      </p:pic>
      <p:pic>
        <p:nvPicPr>
          <p:cNvPr id="1028" name="Picture 4" descr="Deep Learning - Part 1 - Intuition - SolutionHacker.com">
            <a:extLst>
              <a:ext uri="{FF2B5EF4-FFF2-40B4-BE49-F238E27FC236}">
                <a16:creationId xmlns:a16="http://schemas.microsoft.com/office/drawing/2014/main" id="{BFD8936D-C8ED-4AF5-9FBD-3CFF4B0C2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79" y="1764075"/>
            <a:ext cx="4408786" cy="257390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I, Machine Learning, Deep Learning, and Computer Vision">
            <a:extLst>
              <a:ext uri="{FF2B5EF4-FFF2-40B4-BE49-F238E27FC236}">
                <a16:creationId xmlns:a16="http://schemas.microsoft.com/office/drawing/2014/main" id="{2CDC1DF7-DBAF-4BA7-AD53-7DAFD0946D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6065" y="1764075"/>
            <a:ext cx="5649615" cy="2573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926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A7EEEB-C213-41AE-B71D-6DD7D91B5F70}"/>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6" name="Content Placeholder 5">
            <a:extLst>
              <a:ext uri="{FF2B5EF4-FFF2-40B4-BE49-F238E27FC236}">
                <a16:creationId xmlns:a16="http://schemas.microsoft.com/office/drawing/2014/main" id="{0A614867-3F74-41A7-9F74-14416E12CAF8}"/>
              </a:ext>
            </a:extLst>
          </p:cNvPr>
          <p:cNvSpPr>
            <a:spLocks noGrp="1"/>
          </p:cNvSpPr>
          <p:nvPr>
            <p:ph idx="1"/>
          </p:nvPr>
        </p:nvSpPr>
        <p:spPr>
          <a:xfrm>
            <a:off x="1097280" y="1845733"/>
            <a:ext cx="10058400" cy="4480422"/>
          </a:xfrm>
        </p:spPr>
        <p:txBody>
          <a:bodyPr/>
          <a:lstStyle/>
          <a:p>
            <a:endParaRPr lang="en-IN" dirty="0"/>
          </a:p>
        </p:txBody>
      </p:sp>
      <p:pic>
        <p:nvPicPr>
          <p:cNvPr id="4" name="Picture 2" descr="What is Deep Learning and its future scope - DigiLearnings">
            <a:extLst>
              <a:ext uri="{FF2B5EF4-FFF2-40B4-BE49-F238E27FC236}">
                <a16:creationId xmlns:a16="http://schemas.microsoft.com/office/drawing/2014/main" id="{B2943935-A9B0-4D55-9EEA-426F4DD46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12289" name="Picture 1">
            <a:extLst>
              <a:ext uri="{FF2B5EF4-FFF2-40B4-BE49-F238E27FC236}">
                <a16:creationId xmlns:a16="http://schemas.microsoft.com/office/drawing/2014/main" id="{7E9889AE-44E6-4D24-B22E-B1EB6A094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1845735"/>
            <a:ext cx="10058400" cy="3957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6111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C5EA-34E1-40F7-A725-40FCC81A72D8}"/>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3" name="Content Placeholder 2">
            <a:extLst>
              <a:ext uri="{FF2B5EF4-FFF2-40B4-BE49-F238E27FC236}">
                <a16:creationId xmlns:a16="http://schemas.microsoft.com/office/drawing/2014/main" id="{AAD4C717-4D65-47E6-8F8D-02C50219AE25}"/>
              </a:ext>
            </a:extLst>
          </p:cNvPr>
          <p:cNvSpPr>
            <a:spLocks noGrp="1"/>
          </p:cNvSpPr>
          <p:nvPr>
            <p:ph idx="1"/>
          </p:nvPr>
        </p:nvSpPr>
        <p:spPr>
          <a:xfrm>
            <a:off x="1097280" y="1845733"/>
            <a:ext cx="10058400" cy="4545735"/>
          </a:xfrm>
        </p:spPr>
        <p:txBody>
          <a:bodyPr>
            <a:normAutofit lnSpcReduction="10000"/>
          </a:bodyPr>
          <a:lstStyle/>
          <a:p>
            <a:r>
              <a:rPr lang="en-IN" b="1" u="sng" dirty="0">
                <a:solidFill>
                  <a:srgbClr val="0E101A"/>
                </a:solidFill>
                <a:effectLst/>
              </a:rPr>
              <a:t>Working of a Neuron:</a:t>
            </a:r>
            <a:endParaRPr lang="en-IN" b="1" u="sng" dirty="0">
              <a:effectLst/>
            </a:endParaRPr>
          </a:p>
          <a:p>
            <a:pPr>
              <a:buFont typeface="Wingdings" panose="05000000000000000000" pitchFamily="2" charset="2"/>
              <a:buChar char="Ø"/>
            </a:pPr>
            <a:r>
              <a:rPr lang="en-IN" sz="1800" dirty="0">
                <a:solidFill>
                  <a:srgbClr val="0E101A"/>
                </a:solidFill>
                <a:effectLst/>
                <a:ea typeface="Times New Roman" panose="02020603050405020304" pitchFamily="18" charset="0"/>
              </a:rPr>
              <a:t>Neural networks are a collection of artificial neurons arranged in a particular structure.</a:t>
            </a:r>
          </a:p>
          <a:p>
            <a:r>
              <a:rPr lang="en-IN" sz="1800" u="sng" dirty="0">
                <a:solidFill>
                  <a:srgbClr val="0E101A"/>
                </a:solidFill>
                <a:effectLst/>
                <a:ea typeface="Times New Roman" panose="02020603050405020304" pitchFamily="18" charset="0"/>
              </a:rPr>
              <a:t>What is ANN </a:t>
            </a:r>
            <a:r>
              <a:rPr lang="en-IN" sz="1800" dirty="0">
                <a:solidFill>
                  <a:srgbClr val="0E101A"/>
                </a:solidFill>
                <a:effectLst/>
                <a:ea typeface="Times New Roman" panose="02020603050405020304" pitchFamily="18" charset="0"/>
              </a:rPr>
              <a:t>– it is basically a network of a neurons, neuron can take several inputs from multiple other neurons, and output goes into several neurons. </a:t>
            </a:r>
          </a:p>
          <a:p>
            <a:pPr>
              <a:buFont typeface="Wingdings" panose="05000000000000000000" pitchFamily="2" charset="2"/>
              <a:buChar char="v"/>
            </a:pPr>
            <a:r>
              <a:rPr lang="en-IN" sz="1800" dirty="0">
                <a:solidFill>
                  <a:srgbClr val="0E101A"/>
                </a:solidFill>
                <a:effectLst/>
                <a:ea typeface="Times New Roman" panose="02020603050405020304" pitchFamily="18" charset="0"/>
              </a:rPr>
              <a:t>We associate weights for each of the inputs, these weights will amplify the inputs coming from the other neuron or suppress it, the moment you make weight o for one particular input then it gets blocked. </a:t>
            </a:r>
          </a:p>
          <a:p>
            <a:pPr>
              <a:buFont typeface="Wingdings" panose="05000000000000000000" pitchFamily="2" charset="2"/>
              <a:buChar char="v"/>
            </a:pPr>
            <a:r>
              <a:rPr lang="en-IN" sz="1800" dirty="0">
                <a:solidFill>
                  <a:srgbClr val="0E101A"/>
                </a:solidFill>
                <a:effectLst/>
                <a:ea typeface="Times New Roman" panose="02020603050405020304" pitchFamily="18" charset="0"/>
              </a:rPr>
              <a:t>The cumulative input that is coming inside is weighted sum of the outputs of the neurons that we are feeding in this, we normally refer output of a neuron is activation.so, suppose if inputs coming were activations from other neurons a1, a2… then the input becomes the cumulative input into the neuron, let the neuron do some transformation to the input that transformation is what results in activation. The transformation is usually thought of function, usually applied to c input then that function is called as the activation function.</a:t>
            </a:r>
            <a:endParaRPr lang="en-IN" sz="1800" dirty="0">
              <a:effectLst/>
              <a:ea typeface="Times New Roman" panose="02020603050405020304" pitchFamily="18" charset="0"/>
            </a:endParaRPr>
          </a:p>
          <a:p>
            <a:pPr>
              <a:buFont typeface="Wingdings" panose="05000000000000000000" pitchFamily="2" charset="2"/>
              <a:buChar char="v"/>
            </a:pPr>
            <a:r>
              <a:rPr lang="en-IN" sz="1800" dirty="0">
                <a:effectLst/>
                <a:ea typeface="Times New Roman" panose="02020603050405020304" pitchFamily="18" charset="0"/>
              </a:rPr>
              <a:t>Neuron is very similar to a perceptron, the only difference being that there is an </a:t>
            </a:r>
            <a:r>
              <a:rPr lang="en-IN" sz="1800" b="1" dirty="0">
                <a:solidFill>
                  <a:srgbClr val="0E101A"/>
                </a:solidFill>
                <a:effectLst/>
                <a:ea typeface="Times New Roman" panose="02020603050405020304" pitchFamily="18" charset="0"/>
                <a:cs typeface="Times New Roman" panose="02020603050405020304" pitchFamily="18" charset="0"/>
              </a:rPr>
              <a:t>activation function</a:t>
            </a:r>
            <a:r>
              <a:rPr lang="en-IN" sz="1800" dirty="0">
                <a:effectLst/>
                <a:ea typeface="Times New Roman" panose="02020603050405020304" pitchFamily="18" charset="0"/>
              </a:rPr>
              <a:t> applied to the weighted sum of inputs. In perceptron’s, the activation function is the </a:t>
            </a:r>
            <a:r>
              <a:rPr lang="en-IN" sz="1800" b="1" dirty="0">
                <a:solidFill>
                  <a:srgbClr val="0E101A"/>
                </a:solidFill>
                <a:effectLst/>
                <a:ea typeface="Times New Roman" panose="02020603050405020304" pitchFamily="18" charset="0"/>
                <a:cs typeface="Times New Roman" panose="02020603050405020304" pitchFamily="18" charset="0"/>
              </a:rPr>
              <a:t>step function</a:t>
            </a:r>
            <a:r>
              <a:rPr lang="en-IN" sz="1800" dirty="0">
                <a:effectLst/>
                <a:ea typeface="Times New Roman" panose="02020603050405020304" pitchFamily="18" charset="0"/>
              </a:rPr>
              <a:t>, </a:t>
            </a:r>
          </a:p>
          <a:p>
            <a:endParaRPr lang="en-IN" dirty="0"/>
          </a:p>
        </p:txBody>
      </p:sp>
      <p:pic>
        <p:nvPicPr>
          <p:cNvPr id="4" name="Picture 2" descr="What is Deep Learning and its future scope - DigiLearnings">
            <a:extLst>
              <a:ext uri="{FF2B5EF4-FFF2-40B4-BE49-F238E27FC236}">
                <a16:creationId xmlns:a16="http://schemas.microsoft.com/office/drawing/2014/main" id="{F5F0E795-7D9A-4CAE-8195-A247F9FBA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033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F91AC-FE6B-4DE5-BBBE-2A6E6958B240}"/>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3" name="Content Placeholder 2">
            <a:extLst>
              <a:ext uri="{FF2B5EF4-FFF2-40B4-BE49-F238E27FC236}">
                <a16:creationId xmlns:a16="http://schemas.microsoft.com/office/drawing/2014/main" id="{26D1AB77-3F80-4E9E-B960-7048DA3FEB9F}"/>
              </a:ext>
            </a:extLst>
          </p:cNvPr>
          <p:cNvSpPr>
            <a:spLocks noGrp="1"/>
          </p:cNvSpPr>
          <p:nvPr>
            <p:ph sz="half" idx="1"/>
          </p:nvPr>
        </p:nvSpPr>
        <p:spPr>
          <a:xfrm>
            <a:off x="1097278" y="1845733"/>
            <a:ext cx="5732729" cy="4452429"/>
          </a:xfrm>
        </p:spPr>
        <p:txBody>
          <a:bodyPr/>
          <a:lstStyle/>
          <a:p>
            <a:r>
              <a:rPr lang="en-IN" b="1" i="0" u="sng" dirty="0">
                <a:solidFill>
                  <a:srgbClr val="222222"/>
                </a:solidFill>
                <a:effectLst/>
              </a:rPr>
              <a:t>Forward Propagation In Neural Networks:</a:t>
            </a:r>
          </a:p>
          <a:p>
            <a:pPr>
              <a:buFont typeface="Wingdings" panose="05000000000000000000" pitchFamily="2" charset="2"/>
              <a:buChar char="v"/>
            </a:pPr>
            <a:r>
              <a:rPr lang="en-US" b="0" i="0" dirty="0">
                <a:solidFill>
                  <a:srgbClr val="494949"/>
                </a:solidFill>
                <a:effectLst/>
              </a:rPr>
              <a:t>forward propagation means we are moving in only one direction, from input to the output, in a neural network. </a:t>
            </a:r>
          </a:p>
          <a:p>
            <a:pPr>
              <a:buFont typeface="Wingdings" panose="05000000000000000000" pitchFamily="2" charset="2"/>
              <a:buChar char="v"/>
            </a:pPr>
            <a:r>
              <a:rPr lang="en-US" b="0" i="0" dirty="0">
                <a:solidFill>
                  <a:srgbClr val="222222"/>
                </a:solidFill>
                <a:effectLst/>
              </a:rPr>
              <a:t> first step of training a neural network is Forward Propagation.</a:t>
            </a:r>
          </a:p>
          <a:p>
            <a:pPr>
              <a:buFont typeface="Wingdings" panose="05000000000000000000" pitchFamily="2" charset="2"/>
              <a:buChar char="v"/>
            </a:pPr>
            <a:r>
              <a:rPr lang="en-US" b="0" i="0" dirty="0">
                <a:solidFill>
                  <a:srgbClr val="222222"/>
                </a:solidFill>
                <a:effectLst/>
              </a:rPr>
              <a:t> forward propagation by randomly initializing the weights of all neurons. </a:t>
            </a:r>
          </a:p>
          <a:p>
            <a:pPr>
              <a:buFont typeface="Wingdings" panose="05000000000000000000" pitchFamily="2" charset="2"/>
              <a:buChar char="v"/>
            </a:pPr>
            <a:r>
              <a:rPr lang="en-US" b="0" i="0" dirty="0">
                <a:solidFill>
                  <a:srgbClr val="222222"/>
                </a:solidFill>
                <a:effectLst/>
              </a:rPr>
              <a:t>These weights are depicted by the edges connecting two neurons. Hence the weights of a neuron can be more appropriately thought of as weights between two layers since edges connect two layers.</a:t>
            </a:r>
            <a:endParaRPr lang="en-IN" dirty="0"/>
          </a:p>
        </p:txBody>
      </p:sp>
      <p:pic>
        <p:nvPicPr>
          <p:cNvPr id="4" name="Picture 2" descr="What is Deep Learning and its future scope - DigiLearnings">
            <a:extLst>
              <a:ext uri="{FF2B5EF4-FFF2-40B4-BE49-F238E27FC236}">
                <a16:creationId xmlns:a16="http://schemas.microsoft.com/office/drawing/2014/main" id="{348562B5-AE0E-411A-A896-555491878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orward Propagation diagram">
            <a:extLst>
              <a:ext uri="{FF2B5EF4-FFF2-40B4-BE49-F238E27FC236}">
                <a16:creationId xmlns:a16="http://schemas.microsoft.com/office/drawing/2014/main" id="{46DD48A9-DCF9-4566-A6D9-03C5B027390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969967" y="1737360"/>
            <a:ext cx="4185396" cy="4560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110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C41C53-CA93-4ACA-A5FD-F4612A56CB22}"/>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6" name="Content Placeholder 5">
            <a:extLst>
              <a:ext uri="{FF2B5EF4-FFF2-40B4-BE49-F238E27FC236}">
                <a16:creationId xmlns:a16="http://schemas.microsoft.com/office/drawing/2014/main" id="{1C597FDB-8056-4B38-8117-5CB4DC0B40AC}"/>
              </a:ext>
            </a:extLst>
          </p:cNvPr>
          <p:cNvSpPr>
            <a:spLocks noGrp="1"/>
          </p:cNvSpPr>
          <p:nvPr>
            <p:ph sz="half" idx="1"/>
          </p:nvPr>
        </p:nvSpPr>
        <p:spPr>
          <a:xfrm>
            <a:off x="1097279" y="1845734"/>
            <a:ext cx="5863358" cy="4461760"/>
          </a:xfrm>
        </p:spPr>
        <p:txBody>
          <a:bodyPr>
            <a:normAutofit lnSpcReduction="10000"/>
          </a:bodyPr>
          <a:lstStyle/>
          <a:p>
            <a:pPr algn="l">
              <a:buFont typeface="Wingdings" panose="05000000000000000000" pitchFamily="2" charset="2"/>
              <a:buChar char="v"/>
            </a:pPr>
            <a:r>
              <a:rPr lang="en-US" b="0" i="0" dirty="0">
                <a:solidFill>
                  <a:srgbClr val="222222"/>
                </a:solidFill>
                <a:effectLst/>
              </a:rPr>
              <a:t>This neuron receives input from all the neurons in the previous layer and combines it with its own set of weights represented by the red edges. And after applying some activation function, calculates the output known as Hidden Activation for this neuron.</a:t>
            </a:r>
          </a:p>
          <a:p>
            <a:pPr algn="l">
              <a:buFont typeface="Wingdings" panose="05000000000000000000" pitchFamily="2" charset="2"/>
              <a:buChar char="v"/>
            </a:pPr>
            <a:r>
              <a:rPr lang="en-US" b="0" i="0" dirty="0">
                <a:solidFill>
                  <a:srgbClr val="222222"/>
                </a:solidFill>
                <a:effectLst/>
              </a:rPr>
              <a:t> The output of the hidden activation will serve as input for the next layer neurons. Similarly, the hidden activations for all of the neurons in the layer are calculated.</a:t>
            </a:r>
          </a:p>
          <a:p>
            <a:pPr algn="l">
              <a:buFont typeface="Wingdings" panose="05000000000000000000" pitchFamily="2" charset="2"/>
              <a:buChar char="v"/>
            </a:pPr>
            <a:r>
              <a:rPr lang="en-US" b="0" i="0" dirty="0">
                <a:solidFill>
                  <a:srgbClr val="222222"/>
                </a:solidFill>
                <a:effectLst/>
              </a:rPr>
              <a:t>So all the activations for the first hidden layer have been calculated. These activations will serve as inputs to the layer after them. Once the hidden activations for the last hidden layer are calculated, they are combined by a final set of weights between the last hidden layer and the output layer to produce an output for a single row observation.</a:t>
            </a:r>
          </a:p>
          <a:p>
            <a:endParaRPr lang="en-IN" dirty="0"/>
          </a:p>
        </p:txBody>
      </p:sp>
      <p:pic>
        <p:nvPicPr>
          <p:cNvPr id="4" name="Picture 2" descr="What is Deep Learning and its future scope - DigiLearnings">
            <a:extLst>
              <a:ext uri="{FF2B5EF4-FFF2-40B4-BE49-F238E27FC236}">
                <a16:creationId xmlns:a16="http://schemas.microsoft.com/office/drawing/2014/main" id="{A8EA89BB-2A61-403C-9455-2B55AFF058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irst hidden layer first hidden layer Forward Propagation">
            <a:extLst>
              <a:ext uri="{FF2B5EF4-FFF2-40B4-BE49-F238E27FC236}">
                <a16:creationId xmlns:a16="http://schemas.microsoft.com/office/drawing/2014/main" id="{166D3B6D-6E9E-46D5-BAAC-EA9186C0B6F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063273" y="1845734"/>
            <a:ext cx="4092090" cy="4461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61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964CC8-29D9-433E-811B-37B215EF2275}"/>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6" name="Content Placeholder 5">
            <a:extLst>
              <a:ext uri="{FF2B5EF4-FFF2-40B4-BE49-F238E27FC236}">
                <a16:creationId xmlns:a16="http://schemas.microsoft.com/office/drawing/2014/main" id="{C600B2E2-F4F7-49E2-91AB-1F2D717BC136}"/>
              </a:ext>
            </a:extLst>
          </p:cNvPr>
          <p:cNvSpPr>
            <a:spLocks noGrp="1"/>
          </p:cNvSpPr>
          <p:nvPr>
            <p:ph sz="half" idx="1"/>
          </p:nvPr>
        </p:nvSpPr>
        <p:spPr/>
        <p:txBody>
          <a:bodyPr/>
          <a:lstStyle/>
          <a:p>
            <a:pPr algn="l">
              <a:buFont typeface="Wingdings" panose="05000000000000000000" pitchFamily="2" charset="2"/>
              <a:buChar char="v"/>
            </a:pPr>
            <a:r>
              <a:rPr lang="en-US" b="0" i="0" dirty="0">
                <a:solidFill>
                  <a:srgbClr val="222222"/>
                </a:solidFill>
                <a:effectLst/>
              </a:rPr>
              <a:t>calculations of the first row features in a dataset is 0.5 and the predicted value becomes 0.5 against the actual value of 0.</a:t>
            </a:r>
          </a:p>
          <a:p>
            <a:pPr>
              <a:buFont typeface="Wingdings" panose="05000000000000000000" pitchFamily="2" charset="2"/>
              <a:buChar char="Ø"/>
            </a:pPr>
            <a:endParaRPr lang="en-US" i="0" dirty="0">
              <a:solidFill>
                <a:srgbClr val="222222"/>
              </a:solidFill>
              <a:effectLst/>
            </a:endParaRPr>
          </a:p>
          <a:p>
            <a:pPr>
              <a:buFont typeface="Wingdings" panose="05000000000000000000" pitchFamily="2" charset="2"/>
              <a:buChar char="Ø"/>
            </a:pPr>
            <a:r>
              <a:rPr lang="en-US" i="0" dirty="0">
                <a:solidFill>
                  <a:srgbClr val="222222"/>
                </a:solidFill>
                <a:effectLst/>
              </a:rPr>
              <a:t>series of calculations which takes us from the input to output is called Forward Propagation.</a:t>
            </a:r>
            <a:endParaRPr lang="en-IN" dirty="0"/>
          </a:p>
        </p:txBody>
      </p:sp>
      <p:pic>
        <p:nvPicPr>
          <p:cNvPr id="3074" name="Picture 2" descr="single row observation Forward Propagation">
            <a:extLst>
              <a:ext uri="{FF2B5EF4-FFF2-40B4-BE49-F238E27FC236}">
                <a16:creationId xmlns:a16="http://schemas.microsoft.com/office/drawing/2014/main" id="{8F64C763-221D-41BD-B15F-474377B0515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218238" y="2375913"/>
            <a:ext cx="4937125" cy="29634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What is Deep Learning and its future scope - DigiLearnings">
            <a:extLst>
              <a:ext uri="{FF2B5EF4-FFF2-40B4-BE49-F238E27FC236}">
                <a16:creationId xmlns:a16="http://schemas.microsoft.com/office/drawing/2014/main" id="{1F03E919-CC95-4448-8F71-F74AD7412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ctual vs predicted">
            <a:extLst>
              <a:ext uri="{FF2B5EF4-FFF2-40B4-BE49-F238E27FC236}">
                <a16:creationId xmlns:a16="http://schemas.microsoft.com/office/drawing/2014/main" id="{B6D461F0-22FD-4D45-B7F3-F1A95817B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0389" y="4459394"/>
            <a:ext cx="2857500" cy="140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721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2519E-FEF8-4A40-9DDF-A4D49E868FE4}"/>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pic>
        <p:nvPicPr>
          <p:cNvPr id="4" name="Picture 2" descr="What is Deep Learning and its future scope - DigiLearnings">
            <a:extLst>
              <a:ext uri="{FF2B5EF4-FFF2-40B4-BE49-F238E27FC236}">
                <a16:creationId xmlns:a16="http://schemas.microsoft.com/office/drawing/2014/main" id="{D3F56990-4566-4561-AD64-55BBEEB731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1B142A1-9A93-4DE4-BE06-367119611AF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97280" y="1737360"/>
            <a:ext cx="10058400" cy="4626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980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6854-1A88-4974-98A7-C09FB49F2740}"/>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3" name="Content Placeholder 2">
            <a:extLst>
              <a:ext uri="{FF2B5EF4-FFF2-40B4-BE49-F238E27FC236}">
                <a16:creationId xmlns:a16="http://schemas.microsoft.com/office/drawing/2014/main" id="{18384BFB-43BD-40F7-8B7C-B4E59DC91FBB}"/>
              </a:ext>
            </a:extLst>
          </p:cNvPr>
          <p:cNvSpPr>
            <a:spLocks noGrp="1"/>
          </p:cNvSpPr>
          <p:nvPr>
            <p:ph idx="1"/>
          </p:nvPr>
        </p:nvSpPr>
        <p:spPr>
          <a:xfrm>
            <a:off x="1097280" y="1845733"/>
            <a:ext cx="10058400" cy="4489753"/>
          </a:xfrm>
        </p:spPr>
        <p:txBody>
          <a:bodyPr>
            <a:normAutofit lnSpcReduction="10000"/>
          </a:bodyPr>
          <a:lstStyle/>
          <a:p>
            <a:r>
              <a:rPr lang="en-US" b="1" i="0" u="sng" dirty="0">
                <a:solidFill>
                  <a:srgbClr val="222222"/>
                </a:solidFill>
                <a:effectLst/>
              </a:rPr>
              <a:t>Backward Propagation:</a:t>
            </a:r>
          </a:p>
          <a:p>
            <a:pPr>
              <a:buFont typeface="Wingdings" panose="05000000000000000000" pitchFamily="2" charset="2"/>
              <a:buChar char="v"/>
            </a:pPr>
            <a:r>
              <a:rPr lang="en-US" b="0" i="0" dirty="0">
                <a:solidFill>
                  <a:srgbClr val="222222"/>
                </a:solidFill>
                <a:effectLst/>
              </a:rPr>
              <a:t>The process of moving from the right to left i.e. backward from the Output to the Input layer is called the </a:t>
            </a:r>
            <a:r>
              <a:rPr lang="en-US" b="1" i="0" dirty="0">
                <a:solidFill>
                  <a:srgbClr val="222222"/>
                </a:solidFill>
                <a:effectLst/>
              </a:rPr>
              <a:t>Backward Propagation.</a:t>
            </a:r>
          </a:p>
          <a:p>
            <a:pPr>
              <a:buFont typeface="Wingdings" panose="05000000000000000000" pitchFamily="2" charset="2"/>
              <a:buChar char="v"/>
            </a:pPr>
            <a:r>
              <a:rPr lang="en-US" b="0" i="0" dirty="0">
                <a:solidFill>
                  <a:srgbClr val="222222"/>
                </a:solidFill>
                <a:effectLst/>
              </a:rPr>
              <a:t>Backward Propagation is the preferable method of adjusting or correcting the weights to reach the minimized loss function. </a:t>
            </a:r>
            <a:endParaRPr lang="en-US" b="1" dirty="0">
              <a:solidFill>
                <a:srgbClr val="222222"/>
              </a:solidFill>
            </a:endParaRPr>
          </a:p>
          <a:p>
            <a:pPr>
              <a:buFont typeface="Wingdings" panose="05000000000000000000" pitchFamily="2" charset="2"/>
              <a:buChar char="v"/>
            </a:pPr>
            <a:r>
              <a:rPr lang="en-US" b="0" i="0" dirty="0">
                <a:solidFill>
                  <a:srgbClr val="222222"/>
                </a:solidFill>
                <a:effectLst/>
              </a:rPr>
              <a:t>Backward Propagation is the preferred method for adjusting the weights and biases, since it is faster to converge as we move from output to the hidden layer. </a:t>
            </a:r>
          </a:p>
          <a:p>
            <a:pPr>
              <a:buFont typeface="Wingdings" panose="05000000000000000000" pitchFamily="2" charset="2"/>
              <a:buChar char="v"/>
            </a:pPr>
            <a:r>
              <a:rPr lang="en-US" b="0" i="0" dirty="0">
                <a:solidFill>
                  <a:srgbClr val="222222"/>
                </a:solidFill>
                <a:effectLst/>
              </a:rPr>
              <a:t>Here, we change the weights of the hidden layer that is closest to the output layer, re-calculate the loss and if further need to reduce the error then repeat the entire process and in that order move towards the input layer.</a:t>
            </a:r>
            <a:r>
              <a:rPr lang="en-US" b="0" i="0" dirty="0">
                <a:solidFill>
                  <a:srgbClr val="4A4A4A"/>
                </a:solidFill>
                <a:effectLst/>
                <a:latin typeface="Open Sans" panose="020B0606030504020204" pitchFamily="34" charset="0"/>
              </a:rPr>
              <a:t> </a:t>
            </a:r>
          </a:p>
          <a:p>
            <a:pPr>
              <a:buFont typeface="Wingdings" panose="05000000000000000000" pitchFamily="2" charset="2"/>
              <a:buChar char="v"/>
            </a:pPr>
            <a:r>
              <a:rPr lang="en-US" b="0" i="0" dirty="0">
                <a:solidFill>
                  <a:srgbClr val="4A4A4A"/>
                </a:solidFill>
                <a:effectLst/>
              </a:rPr>
              <a:t>The Backpropagation algorithm looks for the minimum value of the error function in weight space using a technique called the delta rule or gradient descent. The weights that minimize the error function is then considered to be a solution to the learning problem. </a:t>
            </a:r>
            <a:endParaRPr lang="en-US" b="0" i="0" dirty="0">
              <a:solidFill>
                <a:srgbClr val="222222"/>
              </a:solidFill>
              <a:effectLst/>
            </a:endParaRPr>
          </a:p>
        </p:txBody>
      </p:sp>
      <p:pic>
        <p:nvPicPr>
          <p:cNvPr id="4" name="Picture 2" descr="What is Deep Learning and its future scope - DigiLearnings">
            <a:extLst>
              <a:ext uri="{FF2B5EF4-FFF2-40B4-BE49-F238E27FC236}">
                <a16:creationId xmlns:a16="http://schemas.microsoft.com/office/drawing/2014/main" id="{63B8B616-D3C5-4104-9D74-5E3777B79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991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2D6A0-5949-4591-9043-D9733664CDD0}"/>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3" name="Content Placeholder 2">
            <a:extLst>
              <a:ext uri="{FF2B5EF4-FFF2-40B4-BE49-F238E27FC236}">
                <a16:creationId xmlns:a16="http://schemas.microsoft.com/office/drawing/2014/main" id="{2E19F8A8-D285-4438-9A5B-ACEFCACD6C6F}"/>
              </a:ext>
            </a:extLst>
          </p:cNvPr>
          <p:cNvSpPr>
            <a:spLocks noGrp="1"/>
          </p:cNvSpPr>
          <p:nvPr>
            <p:ph idx="1"/>
          </p:nvPr>
        </p:nvSpPr>
        <p:spPr>
          <a:xfrm>
            <a:off x="1097280" y="1737359"/>
            <a:ext cx="10058400" cy="4588795"/>
          </a:xfrm>
        </p:spPr>
        <p:txBody>
          <a:bodyPr>
            <a:normAutofit/>
          </a:bodyPr>
          <a:lstStyle/>
          <a:p>
            <a:pPr marL="0" indent="0" algn="l">
              <a:buNone/>
            </a:pPr>
            <a:r>
              <a:rPr lang="en-US" b="1" i="0" dirty="0">
                <a:solidFill>
                  <a:srgbClr val="4A4A4A"/>
                </a:solidFill>
                <a:effectLst/>
              </a:rPr>
              <a:t> </a:t>
            </a:r>
            <a:r>
              <a:rPr lang="en-US" b="1" i="0" u="sng" dirty="0">
                <a:solidFill>
                  <a:srgbClr val="4A4A4A"/>
                </a:solidFill>
                <a:effectLst/>
              </a:rPr>
              <a:t>Why Backpropagation:</a:t>
            </a:r>
            <a:endParaRPr lang="en-US" b="0" i="0" u="sng" dirty="0">
              <a:solidFill>
                <a:srgbClr val="4A4A4A"/>
              </a:solidFill>
              <a:effectLst/>
            </a:endParaRPr>
          </a:p>
          <a:p>
            <a:pPr algn="just">
              <a:buFont typeface="Wingdings" panose="05000000000000000000" pitchFamily="2" charset="2"/>
              <a:buChar char="v"/>
            </a:pPr>
            <a:r>
              <a:rPr lang="en-US" b="0" i="0" dirty="0">
                <a:solidFill>
                  <a:srgbClr val="4A4A4A"/>
                </a:solidFill>
                <a:effectLst/>
              </a:rPr>
              <a:t>While designing a Neural Network, in the beginning, we initialize weights with some random values or any variable for that fact.</a:t>
            </a:r>
          </a:p>
          <a:p>
            <a:pPr algn="just">
              <a:buFont typeface="Wingdings" panose="05000000000000000000" pitchFamily="2" charset="2"/>
              <a:buChar char="v"/>
            </a:pPr>
            <a:r>
              <a:rPr lang="en-US" b="0" i="0" dirty="0">
                <a:solidFill>
                  <a:srgbClr val="4A4A4A"/>
                </a:solidFill>
                <a:effectLst/>
              </a:rPr>
              <a:t>it’s not necessary that whatever weight values we have selected will be correct, or it fits our model the best.</a:t>
            </a:r>
          </a:p>
          <a:p>
            <a:pPr algn="just">
              <a:buFont typeface="Wingdings" panose="05000000000000000000" pitchFamily="2" charset="2"/>
              <a:buChar char="v"/>
            </a:pPr>
            <a:r>
              <a:rPr lang="en-US" b="0" i="0" dirty="0">
                <a:solidFill>
                  <a:srgbClr val="4A4A4A"/>
                </a:solidFill>
                <a:effectLst/>
              </a:rPr>
              <a:t>we have selected some weight values in the beginning, but our model output is way different than our actual output i.e. the error value is huge.</a:t>
            </a:r>
          </a:p>
          <a:p>
            <a:pPr algn="l">
              <a:buFont typeface="Wingdings" panose="05000000000000000000" pitchFamily="2" charset="2"/>
              <a:buChar char="Ø"/>
            </a:pPr>
            <a:r>
              <a:rPr lang="en-US" b="0" i="0" u="sng" dirty="0">
                <a:solidFill>
                  <a:srgbClr val="4A4A4A"/>
                </a:solidFill>
                <a:effectLst/>
              </a:rPr>
              <a:t>Now, how will you reduce the error?</a:t>
            </a:r>
          </a:p>
          <a:p>
            <a:pPr>
              <a:buFont typeface="Wingdings" panose="05000000000000000000" pitchFamily="2" charset="2"/>
              <a:buChar char="v"/>
            </a:pPr>
            <a:r>
              <a:rPr lang="en-US" b="0" i="0" dirty="0">
                <a:solidFill>
                  <a:srgbClr val="4A4A4A"/>
                </a:solidFill>
                <a:effectLst/>
              </a:rPr>
              <a:t>The Backpropagation algorithm looks for the minimum value of the error function in weight space using a technique called the delta rule or gradient descent. The weights that minimize the error function is then considered to be a solution to the learning problem</a:t>
            </a:r>
            <a:endParaRPr lang="en-IN" dirty="0"/>
          </a:p>
        </p:txBody>
      </p:sp>
      <p:pic>
        <p:nvPicPr>
          <p:cNvPr id="4" name="Picture 2" descr="What is Deep Learning and its future scope - DigiLearnings">
            <a:extLst>
              <a:ext uri="{FF2B5EF4-FFF2-40B4-BE49-F238E27FC236}">
                <a16:creationId xmlns:a16="http://schemas.microsoft.com/office/drawing/2014/main" id="{61C54D8A-3D9E-46E8-938F-1221F139F2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571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4405-435D-4EA0-B2EF-2361521B2816}"/>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pic>
        <p:nvPicPr>
          <p:cNvPr id="4" name="Picture 2" descr="What is Deep Learning and its future scope - DigiLearnings">
            <a:extLst>
              <a:ext uri="{FF2B5EF4-FFF2-40B4-BE49-F238E27FC236}">
                <a16:creationId xmlns:a16="http://schemas.microsoft.com/office/drawing/2014/main" id="{163C3928-EB81-4AA1-9378-4323D134D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ow Backpropagation Algorithm Works">
            <a:extLst>
              <a:ext uri="{FF2B5EF4-FFF2-40B4-BE49-F238E27FC236}">
                <a16:creationId xmlns:a16="http://schemas.microsoft.com/office/drawing/2014/main" id="{8B8FCB38-EB25-4363-8231-A7EC07B2039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95251" y="1737360"/>
            <a:ext cx="9862458" cy="4579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279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002B8-B591-46D4-A8A4-C708F0F5EC16}"/>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3" name="Content Placeholder 2">
            <a:extLst>
              <a:ext uri="{FF2B5EF4-FFF2-40B4-BE49-F238E27FC236}">
                <a16:creationId xmlns:a16="http://schemas.microsoft.com/office/drawing/2014/main" id="{E00FE4E7-C0FF-4631-96C0-F96633FE1AC7}"/>
              </a:ext>
            </a:extLst>
          </p:cNvPr>
          <p:cNvSpPr>
            <a:spLocks noGrp="1"/>
          </p:cNvSpPr>
          <p:nvPr>
            <p:ph idx="1"/>
          </p:nvPr>
        </p:nvSpPr>
        <p:spPr>
          <a:xfrm>
            <a:off x="1097280" y="1845734"/>
            <a:ext cx="10058400" cy="4489752"/>
          </a:xfrm>
        </p:spPr>
        <p:txBody>
          <a:bodyPr>
            <a:normAutofit/>
          </a:bodyPr>
          <a:lstStyle/>
          <a:p>
            <a:pPr algn="just"/>
            <a:r>
              <a:rPr lang="en-US" b="1" i="0" u="sng" dirty="0">
                <a:solidFill>
                  <a:srgbClr val="4A4A4A"/>
                </a:solidFill>
                <a:effectLst/>
              </a:rPr>
              <a:t>Backpropagation steps:</a:t>
            </a:r>
          </a:p>
          <a:p>
            <a:pPr algn="just"/>
            <a:r>
              <a:rPr lang="en-US" i="0" u="sng" dirty="0">
                <a:solidFill>
                  <a:srgbClr val="222222"/>
                </a:solidFill>
                <a:effectLst/>
              </a:rPr>
              <a:t>Backpropagation</a:t>
            </a:r>
            <a:r>
              <a:rPr lang="en-US" b="0" i="0" dirty="0">
                <a:solidFill>
                  <a:srgbClr val="222222"/>
                </a:solidFill>
                <a:effectLst/>
              </a:rPr>
              <a:t> is the essence of neural network training. It is the method of fine-tuning the weights of a neural network based on the error rate obtained in the previous epoch (i.e., iteration). Proper tuning of the weights allows you to reduce error rates and make the model reliable by increasing its generalization.</a:t>
            </a:r>
            <a:endParaRPr lang="en-US" b="1" i="0" u="sng" dirty="0">
              <a:solidFill>
                <a:srgbClr val="4A4A4A"/>
              </a:solidFill>
              <a:effectLst/>
            </a:endParaRPr>
          </a:p>
          <a:p>
            <a:pPr algn="just">
              <a:buFont typeface="Wingdings" panose="05000000000000000000" pitchFamily="2" charset="2"/>
              <a:buChar char="v"/>
            </a:pPr>
            <a:r>
              <a:rPr lang="en-US" i="0" u="sng" dirty="0">
                <a:solidFill>
                  <a:srgbClr val="4A4A4A"/>
                </a:solidFill>
                <a:effectLst/>
              </a:rPr>
              <a:t>Calculate the error </a:t>
            </a:r>
            <a:r>
              <a:rPr lang="en-US" b="0" i="0" dirty="0">
                <a:solidFill>
                  <a:srgbClr val="4A4A4A"/>
                </a:solidFill>
                <a:effectLst/>
              </a:rPr>
              <a:t>– How far is your model output from the actual output.</a:t>
            </a:r>
          </a:p>
          <a:p>
            <a:pPr algn="just">
              <a:buFont typeface="Wingdings" panose="05000000000000000000" pitchFamily="2" charset="2"/>
              <a:buChar char="v"/>
            </a:pPr>
            <a:r>
              <a:rPr lang="en-US" i="0" u="sng" dirty="0">
                <a:solidFill>
                  <a:srgbClr val="4A4A4A"/>
                </a:solidFill>
                <a:effectLst/>
              </a:rPr>
              <a:t>Minimum Error </a:t>
            </a:r>
            <a:r>
              <a:rPr lang="en-US" b="0" i="0" dirty="0">
                <a:solidFill>
                  <a:srgbClr val="4A4A4A"/>
                </a:solidFill>
                <a:effectLst/>
              </a:rPr>
              <a:t>– Check whether the error is minimized or not.</a:t>
            </a:r>
          </a:p>
          <a:p>
            <a:pPr algn="just">
              <a:buFont typeface="Wingdings" panose="05000000000000000000" pitchFamily="2" charset="2"/>
              <a:buChar char="v"/>
            </a:pPr>
            <a:r>
              <a:rPr lang="en-US" i="0" u="sng" dirty="0">
                <a:solidFill>
                  <a:srgbClr val="4A4A4A"/>
                </a:solidFill>
                <a:effectLst/>
              </a:rPr>
              <a:t>Update the parameters </a:t>
            </a:r>
            <a:r>
              <a:rPr lang="en-US" b="0" i="0" dirty="0">
                <a:solidFill>
                  <a:srgbClr val="4A4A4A"/>
                </a:solidFill>
                <a:effectLst/>
              </a:rPr>
              <a:t>– If the error is huge then, update the parameters (weights and biases). After that again check the error. Repeat the process until the error becomes minimum.</a:t>
            </a:r>
          </a:p>
          <a:p>
            <a:pPr algn="just">
              <a:buFont typeface="Wingdings" panose="05000000000000000000" pitchFamily="2" charset="2"/>
              <a:buChar char="v"/>
            </a:pPr>
            <a:r>
              <a:rPr lang="en-US" i="0" u="sng" dirty="0">
                <a:solidFill>
                  <a:srgbClr val="4A4A4A"/>
                </a:solidFill>
                <a:effectLst/>
              </a:rPr>
              <a:t>Model is ready to make a prediction </a:t>
            </a:r>
            <a:r>
              <a:rPr lang="en-US" b="0" i="0" dirty="0">
                <a:solidFill>
                  <a:srgbClr val="4A4A4A"/>
                </a:solidFill>
                <a:effectLst/>
              </a:rPr>
              <a:t>– Once the error becomes minimum, you can feed some inputs to your model and it will produce the output.</a:t>
            </a:r>
          </a:p>
          <a:p>
            <a:pPr marL="0" indent="0" algn="just">
              <a:buNone/>
            </a:pPr>
            <a:endParaRPr lang="en-IN" dirty="0"/>
          </a:p>
        </p:txBody>
      </p:sp>
      <p:pic>
        <p:nvPicPr>
          <p:cNvPr id="4" name="Picture 2" descr="What is Deep Learning and its future scope - DigiLearnings">
            <a:extLst>
              <a:ext uri="{FF2B5EF4-FFF2-40B4-BE49-F238E27FC236}">
                <a16:creationId xmlns:a16="http://schemas.microsoft.com/office/drawing/2014/main" id="{6517C2D0-DBF2-45E6-9373-0F30D1497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498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5DBD32-8687-4F4D-BA46-2819420D4076}"/>
              </a:ext>
            </a:extLst>
          </p:cNvPr>
          <p:cNvSpPr>
            <a:spLocks noGrp="1"/>
          </p:cNvSpPr>
          <p:nvPr>
            <p:ph type="title"/>
          </p:nvPr>
        </p:nvSpPr>
        <p:spPr/>
        <p:txBody>
          <a:bodyPr/>
          <a:lstStyle/>
          <a:p>
            <a:r>
              <a:rPr lang="en-US" sz="4800" dirty="0">
                <a:solidFill>
                  <a:srgbClr val="0E101A"/>
                </a:solidFill>
                <a:effectLst/>
              </a:rPr>
              <a:t> </a:t>
            </a:r>
            <a:r>
              <a:rPr lang="en-US" sz="4800" b="1" dirty="0">
                <a:solidFill>
                  <a:srgbClr val="0E101A"/>
                </a:solidFill>
                <a:effectLst/>
              </a:rPr>
              <a:t>Deep Learning</a:t>
            </a:r>
            <a:r>
              <a:rPr lang="en-US" sz="4800" dirty="0">
                <a:solidFill>
                  <a:srgbClr val="0E101A"/>
                </a:solidFill>
                <a:effectLst/>
              </a:rPr>
              <a:t> </a:t>
            </a:r>
            <a:endParaRPr lang="en-IN" dirty="0"/>
          </a:p>
        </p:txBody>
      </p:sp>
      <p:sp>
        <p:nvSpPr>
          <p:cNvPr id="5" name="Content Placeholder 4">
            <a:extLst>
              <a:ext uri="{FF2B5EF4-FFF2-40B4-BE49-F238E27FC236}">
                <a16:creationId xmlns:a16="http://schemas.microsoft.com/office/drawing/2014/main" id="{E9B012B4-9D7C-4BBD-B8F2-68A74294D786}"/>
              </a:ext>
            </a:extLst>
          </p:cNvPr>
          <p:cNvSpPr>
            <a:spLocks noGrp="1"/>
          </p:cNvSpPr>
          <p:nvPr>
            <p:ph idx="1"/>
          </p:nvPr>
        </p:nvSpPr>
        <p:spPr>
          <a:xfrm>
            <a:off x="1097280" y="1845733"/>
            <a:ext cx="10058400" cy="4480421"/>
          </a:xfrm>
        </p:spPr>
        <p:txBody>
          <a:bodyPr>
            <a:normAutofit fontScale="92500" lnSpcReduction="20000"/>
          </a:bodyPr>
          <a:lstStyle/>
          <a:p>
            <a:pPr>
              <a:spcBef>
                <a:spcPts val="0"/>
              </a:spcBef>
              <a:spcAft>
                <a:spcPts val="0"/>
              </a:spcAft>
              <a:buFont typeface="Wingdings" panose="05000000000000000000" pitchFamily="2" charset="2"/>
              <a:buChar char="v"/>
            </a:pPr>
            <a:r>
              <a:rPr lang="en-US" sz="2200" dirty="0">
                <a:solidFill>
                  <a:srgbClr val="0E101A"/>
                </a:solidFill>
                <a:effectLst/>
              </a:rPr>
              <a:t> </a:t>
            </a:r>
            <a:r>
              <a:rPr lang="en-US" sz="2200" b="1" dirty="0">
                <a:solidFill>
                  <a:srgbClr val="0E101A"/>
                </a:solidFill>
                <a:effectLst/>
              </a:rPr>
              <a:t>Deep Learning</a:t>
            </a:r>
            <a:r>
              <a:rPr lang="en-US" sz="2200" dirty="0">
                <a:solidFill>
                  <a:srgbClr val="0E101A"/>
                </a:solidFill>
                <a:effectLst/>
              </a:rPr>
              <a:t> is a subfield of machine learning concerned with algorithms inspired by the structure and function of the brain called </a:t>
            </a:r>
            <a:r>
              <a:rPr lang="en-US" sz="2200" b="1" dirty="0">
                <a:solidFill>
                  <a:srgbClr val="0E101A"/>
                </a:solidFill>
                <a:effectLst/>
              </a:rPr>
              <a:t>artificial neural networks.</a:t>
            </a:r>
          </a:p>
          <a:p>
            <a:pPr>
              <a:spcBef>
                <a:spcPts val="0"/>
              </a:spcBef>
              <a:spcAft>
                <a:spcPts val="0"/>
              </a:spcAft>
              <a:buFont typeface="Wingdings" panose="05000000000000000000" pitchFamily="2" charset="2"/>
              <a:buChar char="v"/>
            </a:pPr>
            <a:endParaRPr lang="en-US" sz="2200" dirty="0">
              <a:solidFill>
                <a:srgbClr val="0E101A"/>
              </a:solidFill>
              <a:effectLst/>
            </a:endParaRPr>
          </a:p>
          <a:p>
            <a:pPr>
              <a:spcBef>
                <a:spcPts val="0"/>
              </a:spcBef>
              <a:spcAft>
                <a:spcPts val="0"/>
              </a:spcAft>
              <a:buFont typeface="Wingdings" panose="05000000000000000000" pitchFamily="2" charset="2"/>
              <a:buChar char="v"/>
            </a:pPr>
            <a:r>
              <a:rPr lang="en-US" sz="2200" dirty="0">
                <a:solidFill>
                  <a:srgbClr val="0E101A"/>
                </a:solidFill>
                <a:effectLst/>
              </a:rPr>
              <a:t>In deep learning, a computer model learns to perform classification tasks directly from images, text, or sound. </a:t>
            </a:r>
          </a:p>
          <a:p>
            <a:pPr>
              <a:spcBef>
                <a:spcPts val="0"/>
              </a:spcBef>
              <a:spcAft>
                <a:spcPts val="0"/>
              </a:spcAft>
              <a:buFont typeface="Wingdings" panose="05000000000000000000" pitchFamily="2" charset="2"/>
              <a:buChar char="v"/>
            </a:pPr>
            <a:endParaRPr lang="en-US" sz="2200" dirty="0">
              <a:solidFill>
                <a:srgbClr val="0E101A"/>
              </a:solidFill>
            </a:endParaRPr>
          </a:p>
          <a:p>
            <a:pPr>
              <a:spcBef>
                <a:spcPts val="0"/>
              </a:spcBef>
              <a:spcAft>
                <a:spcPts val="0"/>
              </a:spcAft>
              <a:buFont typeface="Wingdings" panose="05000000000000000000" pitchFamily="2" charset="2"/>
              <a:buChar char="v"/>
            </a:pPr>
            <a:r>
              <a:rPr lang="en-US" sz="2200" dirty="0">
                <a:solidFill>
                  <a:srgbClr val="0E101A"/>
                </a:solidFill>
                <a:effectLst/>
              </a:rPr>
              <a:t>Deep learning models can achieve state-of-the-art accuracy, sometimes exceeding human-level performance.</a:t>
            </a:r>
          </a:p>
          <a:p>
            <a:pPr>
              <a:spcBef>
                <a:spcPts val="0"/>
              </a:spcBef>
              <a:spcAft>
                <a:spcPts val="0"/>
              </a:spcAft>
              <a:buFont typeface="Wingdings" panose="05000000000000000000" pitchFamily="2" charset="2"/>
              <a:buChar char="v"/>
            </a:pPr>
            <a:endParaRPr lang="en-US" sz="2200" dirty="0">
              <a:solidFill>
                <a:srgbClr val="0E101A"/>
              </a:solidFill>
            </a:endParaRPr>
          </a:p>
          <a:p>
            <a:pPr>
              <a:spcBef>
                <a:spcPts val="0"/>
              </a:spcBef>
              <a:spcAft>
                <a:spcPts val="0"/>
              </a:spcAft>
              <a:buFont typeface="Wingdings" panose="05000000000000000000" pitchFamily="2" charset="2"/>
              <a:buChar char="v"/>
            </a:pPr>
            <a:r>
              <a:rPr lang="en-US" sz="2200" dirty="0">
                <a:solidFill>
                  <a:srgbClr val="0E101A"/>
                </a:solidFill>
                <a:effectLst/>
              </a:rPr>
              <a:t>Models are trained by using a large set of labelled data and neural network architectures that contain many layers.</a:t>
            </a:r>
          </a:p>
          <a:p>
            <a:pPr>
              <a:spcBef>
                <a:spcPts val="0"/>
              </a:spcBef>
              <a:spcAft>
                <a:spcPts val="0"/>
              </a:spcAft>
              <a:buFont typeface="Wingdings" panose="05000000000000000000" pitchFamily="2" charset="2"/>
              <a:buChar char="v"/>
            </a:pPr>
            <a:endParaRPr lang="en-US" sz="2200" b="0" i="0" dirty="0">
              <a:solidFill>
                <a:srgbClr val="0E101A"/>
              </a:solidFill>
            </a:endParaRPr>
          </a:p>
          <a:p>
            <a:pPr>
              <a:spcBef>
                <a:spcPts val="0"/>
              </a:spcBef>
              <a:spcAft>
                <a:spcPts val="0"/>
              </a:spcAft>
              <a:buFont typeface="Wingdings" panose="05000000000000000000" pitchFamily="2" charset="2"/>
              <a:buChar char="v"/>
            </a:pPr>
            <a:r>
              <a:rPr lang="en-US" sz="2200" b="0" i="0" dirty="0">
                <a:solidFill>
                  <a:srgbClr val="1A1A1A"/>
                </a:solidFill>
                <a:effectLst/>
              </a:rPr>
              <a:t>Deep learning requires large amounts of </a:t>
            </a:r>
            <a:r>
              <a:rPr lang="en-US" sz="2200" b="1" i="0" dirty="0">
                <a:solidFill>
                  <a:srgbClr val="1A1A1A"/>
                </a:solidFill>
                <a:effectLst/>
              </a:rPr>
              <a:t>labeled data</a:t>
            </a:r>
            <a:r>
              <a:rPr lang="en-US" sz="2200" b="0" i="0" dirty="0">
                <a:solidFill>
                  <a:srgbClr val="1A1A1A"/>
                </a:solidFill>
                <a:effectLst/>
              </a:rPr>
              <a:t>. For example, driverless car development requires millions of images and thousands of hours of video.</a:t>
            </a:r>
          </a:p>
          <a:p>
            <a:pPr>
              <a:spcBef>
                <a:spcPts val="0"/>
              </a:spcBef>
              <a:spcAft>
                <a:spcPts val="0"/>
              </a:spcAft>
              <a:buFont typeface="Wingdings" panose="05000000000000000000" pitchFamily="2" charset="2"/>
              <a:buChar char="v"/>
            </a:pPr>
            <a:endParaRPr lang="en-US" sz="2200" dirty="0">
              <a:solidFill>
                <a:srgbClr val="1A1A1A"/>
              </a:solidFill>
            </a:endParaRPr>
          </a:p>
          <a:p>
            <a:pPr>
              <a:spcBef>
                <a:spcPts val="0"/>
              </a:spcBef>
              <a:spcAft>
                <a:spcPts val="0"/>
              </a:spcAft>
              <a:buFont typeface="Wingdings" panose="05000000000000000000" pitchFamily="2" charset="2"/>
              <a:buChar char="v"/>
            </a:pPr>
            <a:r>
              <a:rPr lang="en-US" sz="2200" b="0" i="0" dirty="0">
                <a:solidFill>
                  <a:srgbClr val="1A1A1A"/>
                </a:solidFill>
                <a:effectLst/>
              </a:rPr>
              <a:t>Deep learning requires substantial </a:t>
            </a:r>
            <a:r>
              <a:rPr lang="en-US" sz="2200" b="1" i="0" dirty="0">
                <a:solidFill>
                  <a:srgbClr val="1A1A1A"/>
                </a:solidFill>
                <a:effectLst/>
              </a:rPr>
              <a:t>computing power</a:t>
            </a:r>
            <a:r>
              <a:rPr lang="en-US" sz="2200" b="0" i="0" dirty="0">
                <a:solidFill>
                  <a:srgbClr val="1A1A1A"/>
                </a:solidFill>
                <a:effectLst/>
              </a:rPr>
              <a:t>. High-performance GPUs have a parallel architecture that is efficient for deep learning. When combined with clusters or cloud computing, this enables development teams to reduce training time for a deep learning network from weeks to hours or less.</a:t>
            </a:r>
          </a:p>
          <a:p>
            <a:pPr>
              <a:spcBef>
                <a:spcPts val="0"/>
              </a:spcBef>
              <a:spcAft>
                <a:spcPts val="0"/>
              </a:spcAft>
            </a:pPr>
            <a:endParaRPr lang="en-US" dirty="0">
              <a:solidFill>
                <a:srgbClr val="0E101A"/>
              </a:solidFill>
              <a:effectLst/>
            </a:endParaRPr>
          </a:p>
          <a:p>
            <a:endParaRPr lang="en-IN" dirty="0"/>
          </a:p>
        </p:txBody>
      </p:sp>
      <p:pic>
        <p:nvPicPr>
          <p:cNvPr id="2050" name="Picture 2" descr="What is Deep Learning and its future scope - DigiLearnings">
            <a:extLst>
              <a:ext uri="{FF2B5EF4-FFF2-40B4-BE49-F238E27FC236}">
                <a16:creationId xmlns:a16="http://schemas.microsoft.com/office/drawing/2014/main" id="{7A0337D8-00D1-4CBC-A0E2-26EBB43D9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982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0172A-E6CE-4DF1-88BA-08491635F197}"/>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3" name="Content Placeholder 2">
            <a:extLst>
              <a:ext uri="{FF2B5EF4-FFF2-40B4-BE49-F238E27FC236}">
                <a16:creationId xmlns:a16="http://schemas.microsoft.com/office/drawing/2014/main" id="{37FAEF66-794D-4733-9156-2C016DBF0509}"/>
              </a:ext>
            </a:extLst>
          </p:cNvPr>
          <p:cNvSpPr>
            <a:spLocks noGrp="1"/>
          </p:cNvSpPr>
          <p:nvPr>
            <p:ph idx="1"/>
          </p:nvPr>
        </p:nvSpPr>
        <p:spPr>
          <a:xfrm>
            <a:off x="1097280" y="1737359"/>
            <a:ext cx="10155438" cy="4834037"/>
          </a:xfrm>
        </p:spPr>
        <p:txBody>
          <a:bodyPr>
            <a:normAutofit/>
          </a:bodyPr>
          <a:lstStyle/>
          <a:p>
            <a:r>
              <a:rPr lang="en-US" b="1" u="sng" dirty="0"/>
              <a:t>Kera's layers</a:t>
            </a:r>
            <a:r>
              <a:rPr lang="en-US" b="1" dirty="0"/>
              <a:t>: </a:t>
            </a:r>
            <a:r>
              <a:rPr lang="en-US" b="0" i="0" u="sng" dirty="0">
                <a:effectLst/>
              </a:rPr>
              <a:t>Introduction</a:t>
            </a:r>
          </a:p>
          <a:p>
            <a:pPr algn="just">
              <a:buFont typeface="Courier New" panose="02070309020205020404" pitchFamily="49" charset="0"/>
              <a:buChar char="o"/>
            </a:pPr>
            <a:r>
              <a:rPr lang="en-US" b="0" i="0" dirty="0">
                <a:solidFill>
                  <a:srgbClr val="000000"/>
                </a:solidFill>
                <a:effectLst/>
              </a:rPr>
              <a:t>A Kera's layer requires </a:t>
            </a:r>
            <a:r>
              <a:rPr lang="en-US" b="1" i="1" dirty="0">
                <a:solidFill>
                  <a:srgbClr val="000000"/>
                </a:solidFill>
                <a:effectLst/>
              </a:rPr>
              <a:t>shape of the input (input_shape)</a:t>
            </a:r>
            <a:r>
              <a:rPr lang="en-US" b="0" i="0" dirty="0">
                <a:solidFill>
                  <a:srgbClr val="000000"/>
                </a:solidFill>
                <a:effectLst/>
              </a:rPr>
              <a:t> to understand the structure of the input data, </a:t>
            </a:r>
            <a:r>
              <a:rPr lang="en-US" b="1" i="1" dirty="0">
                <a:solidFill>
                  <a:srgbClr val="000000"/>
                </a:solidFill>
                <a:effectLst/>
              </a:rPr>
              <a:t>initializer</a:t>
            </a:r>
            <a:r>
              <a:rPr lang="en-US" b="0" i="0" dirty="0">
                <a:solidFill>
                  <a:srgbClr val="000000"/>
                </a:solidFill>
                <a:effectLst/>
              </a:rPr>
              <a:t> to set the weight for each input and finally </a:t>
            </a:r>
            <a:r>
              <a:rPr lang="en-US" b="0" i="0" u="sng" dirty="0">
                <a:solidFill>
                  <a:srgbClr val="000000"/>
                </a:solidFill>
                <a:effectLst/>
              </a:rPr>
              <a:t>activators</a:t>
            </a:r>
            <a:r>
              <a:rPr lang="en-US" b="0" i="0" dirty="0">
                <a:solidFill>
                  <a:srgbClr val="000000"/>
                </a:solidFill>
                <a:effectLst/>
              </a:rPr>
              <a:t> to transform the output to make it non-linear. In between, </a:t>
            </a:r>
            <a:r>
              <a:rPr lang="en-US" b="0" i="0" u="sng" dirty="0">
                <a:solidFill>
                  <a:srgbClr val="000000"/>
                </a:solidFill>
                <a:effectLst/>
              </a:rPr>
              <a:t>constraints</a:t>
            </a:r>
            <a:r>
              <a:rPr lang="en-US" b="0" i="0" dirty="0">
                <a:solidFill>
                  <a:srgbClr val="000000"/>
                </a:solidFill>
                <a:effectLst/>
              </a:rPr>
              <a:t> restricts and specify the range in which the weight of input data to be generated and </a:t>
            </a:r>
            <a:r>
              <a:rPr lang="en-US" b="0" i="0" u="sng" dirty="0">
                <a:solidFill>
                  <a:srgbClr val="000000"/>
                </a:solidFill>
                <a:effectLst/>
              </a:rPr>
              <a:t>regularizer</a:t>
            </a:r>
            <a:r>
              <a:rPr lang="en-US" b="0" i="0" dirty="0">
                <a:solidFill>
                  <a:srgbClr val="000000"/>
                </a:solidFill>
                <a:effectLst/>
              </a:rPr>
              <a:t> will try to optimize the layer (and the model) by dynamically applying the penalties on the weights during optimization process.</a:t>
            </a:r>
          </a:p>
          <a:p>
            <a:pPr algn="just">
              <a:buFont typeface="Wingdings" panose="05000000000000000000" pitchFamily="2" charset="2"/>
              <a:buChar char="Ø"/>
            </a:pPr>
            <a:r>
              <a:rPr lang="en-US" b="0" i="0" u="sng" dirty="0">
                <a:solidFill>
                  <a:srgbClr val="000000"/>
                </a:solidFill>
                <a:effectLst/>
              </a:rPr>
              <a:t>To summarize, Kera's layer requires below minimum details to create a complete layer.</a:t>
            </a:r>
          </a:p>
          <a:p>
            <a:pPr algn="l" fontAlgn="base">
              <a:buFont typeface="Wingdings" panose="05000000000000000000" pitchFamily="2" charset="2"/>
              <a:buChar char="ü"/>
            </a:pPr>
            <a:r>
              <a:rPr lang="en-US" b="1" i="0" dirty="0">
                <a:solidFill>
                  <a:srgbClr val="444444"/>
                </a:solidFill>
                <a:effectLst/>
              </a:rPr>
              <a:t>Units:</a:t>
            </a:r>
            <a:r>
              <a:rPr lang="en-US" b="0" i="0" dirty="0">
                <a:solidFill>
                  <a:srgbClr val="444444"/>
                </a:solidFill>
                <a:effectLst/>
              </a:rPr>
              <a:t> To determine the number of nodes/ neurons in the layer.</a:t>
            </a:r>
          </a:p>
          <a:p>
            <a:pPr algn="l" fontAlgn="base">
              <a:buFont typeface="Wingdings" panose="05000000000000000000" pitchFamily="2" charset="2"/>
              <a:buChar char="ü"/>
            </a:pPr>
            <a:r>
              <a:rPr lang="en-US" b="1" i="0" dirty="0">
                <a:solidFill>
                  <a:srgbClr val="444444"/>
                </a:solidFill>
                <a:effectLst/>
              </a:rPr>
              <a:t>Initializer:</a:t>
            </a:r>
            <a:r>
              <a:rPr lang="en-US" b="0" i="0" dirty="0">
                <a:solidFill>
                  <a:srgbClr val="444444"/>
                </a:solidFill>
                <a:effectLst/>
              </a:rPr>
              <a:t> To determine the weights for each input to perform computation.</a:t>
            </a:r>
          </a:p>
          <a:p>
            <a:pPr algn="l" fontAlgn="base">
              <a:buFont typeface="Wingdings" panose="05000000000000000000" pitchFamily="2" charset="2"/>
              <a:buChar char="ü"/>
            </a:pPr>
            <a:r>
              <a:rPr lang="en-US" b="1" i="0" dirty="0">
                <a:solidFill>
                  <a:srgbClr val="444444"/>
                </a:solidFill>
                <a:effectLst/>
              </a:rPr>
              <a:t>Activators:</a:t>
            </a:r>
            <a:r>
              <a:rPr lang="en-US" b="0" i="0" dirty="0">
                <a:solidFill>
                  <a:srgbClr val="444444"/>
                </a:solidFill>
                <a:effectLst/>
              </a:rPr>
              <a:t> To transform the input in a nonlinear format, such that each neuron can learn better.</a:t>
            </a:r>
          </a:p>
          <a:p>
            <a:pPr algn="l" fontAlgn="base">
              <a:buFont typeface="Wingdings" panose="05000000000000000000" pitchFamily="2" charset="2"/>
              <a:buChar char="ü"/>
            </a:pPr>
            <a:r>
              <a:rPr lang="en-US" b="1" i="0" dirty="0">
                <a:solidFill>
                  <a:srgbClr val="444444"/>
                </a:solidFill>
                <a:effectLst/>
              </a:rPr>
              <a:t>Constraints:</a:t>
            </a:r>
            <a:r>
              <a:rPr lang="en-US" b="0" i="0" dirty="0">
                <a:solidFill>
                  <a:srgbClr val="444444"/>
                </a:solidFill>
                <a:effectLst/>
              </a:rPr>
              <a:t> To put restrictions on weights at the time of optimization.</a:t>
            </a:r>
          </a:p>
          <a:p>
            <a:pPr algn="l" fontAlgn="base">
              <a:buFont typeface="Wingdings" panose="05000000000000000000" pitchFamily="2" charset="2"/>
              <a:buChar char="ü"/>
            </a:pPr>
            <a:r>
              <a:rPr lang="en-US" b="1" i="0" dirty="0">
                <a:solidFill>
                  <a:srgbClr val="444444"/>
                </a:solidFill>
                <a:effectLst/>
              </a:rPr>
              <a:t>Regularizers:</a:t>
            </a:r>
            <a:r>
              <a:rPr lang="en-US" b="0" i="0" dirty="0">
                <a:solidFill>
                  <a:srgbClr val="444444"/>
                </a:solidFill>
                <a:effectLst/>
              </a:rPr>
              <a:t> To apply a penalty on the parameters during optimization.</a:t>
            </a:r>
          </a:p>
          <a:p>
            <a:pPr>
              <a:buFont typeface="Wingdings" panose="05000000000000000000" pitchFamily="2" charset="2"/>
              <a:buChar char="v"/>
            </a:pPr>
            <a:endParaRPr lang="en-IN" dirty="0"/>
          </a:p>
        </p:txBody>
      </p:sp>
      <p:pic>
        <p:nvPicPr>
          <p:cNvPr id="4" name="Picture 2" descr="What is Deep Learning and its future scope - DigiLearnings">
            <a:extLst>
              <a:ext uri="{FF2B5EF4-FFF2-40B4-BE49-F238E27FC236}">
                <a16:creationId xmlns:a16="http://schemas.microsoft.com/office/drawing/2014/main" id="{001E22BB-EF27-4293-BDDE-CED18845D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906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58BD9-4E47-413A-8333-64ED5B591237}"/>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3" name="Content Placeholder 2">
            <a:extLst>
              <a:ext uri="{FF2B5EF4-FFF2-40B4-BE49-F238E27FC236}">
                <a16:creationId xmlns:a16="http://schemas.microsoft.com/office/drawing/2014/main" id="{0096A6DA-58F0-491D-8064-285514484165}"/>
              </a:ext>
            </a:extLst>
          </p:cNvPr>
          <p:cNvSpPr>
            <a:spLocks noGrp="1"/>
          </p:cNvSpPr>
          <p:nvPr>
            <p:ph idx="1"/>
          </p:nvPr>
        </p:nvSpPr>
        <p:spPr>
          <a:xfrm>
            <a:off x="1097280" y="1845733"/>
            <a:ext cx="10058400" cy="4424437"/>
          </a:xfrm>
        </p:spPr>
        <p:txBody>
          <a:bodyPr>
            <a:normAutofit/>
          </a:bodyPr>
          <a:lstStyle/>
          <a:p>
            <a:pPr>
              <a:buFont typeface="Wingdings" panose="05000000000000000000" pitchFamily="2" charset="2"/>
              <a:buChar char="v"/>
            </a:pPr>
            <a:r>
              <a:rPr lang="en-US" b="0" i="0" u="sng" dirty="0">
                <a:solidFill>
                  <a:srgbClr val="000000"/>
                </a:solidFill>
                <a:effectLst/>
              </a:rPr>
              <a:t>Kera's layers </a:t>
            </a:r>
            <a:r>
              <a:rPr lang="en-US" b="0" i="0" dirty="0">
                <a:solidFill>
                  <a:srgbClr val="000000"/>
                </a:solidFill>
                <a:effectLst/>
              </a:rPr>
              <a:t>are the primary building block of Kera's models. Each layer receives input information, do some computation and finally output the transformed information. </a:t>
            </a:r>
          </a:p>
          <a:p>
            <a:pPr>
              <a:buFont typeface="Wingdings" panose="05000000000000000000" pitchFamily="2" charset="2"/>
              <a:buChar char="v"/>
            </a:pPr>
            <a:r>
              <a:rPr lang="en-US" b="0" i="0" dirty="0">
                <a:solidFill>
                  <a:srgbClr val="000000"/>
                </a:solidFill>
                <a:effectLst/>
              </a:rPr>
              <a:t>The output of one layer will flow into the next layer as its input.</a:t>
            </a:r>
          </a:p>
          <a:p>
            <a:pPr>
              <a:buFont typeface="Wingdings" panose="05000000000000000000" pitchFamily="2" charset="2"/>
              <a:buChar char="v"/>
            </a:pPr>
            <a:r>
              <a:rPr lang="en-US" dirty="0"/>
              <a:t>Layers are the primary unit to create neural networks. We compose a deep learning architecture by adding successive layers.</a:t>
            </a:r>
          </a:p>
          <a:p>
            <a:pPr>
              <a:buFont typeface="Wingdings" panose="05000000000000000000" pitchFamily="2" charset="2"/>
              <a:buChar char="v"/>
            </a:pPr>
            <a:r>
              <a:rPr lang="en-US" dirty="0"/>
              <a:t> Each successive layer performs some computation on the input it receives. </a:t>
            </a:r>
          </a:p>
          <a:p>
            <a:pPr>
              <a:buFont typeface="Wingdings" panose="05000000000000000000" pitchFamily="2" charset="2"/>
              <a:buChar char="v"/>
            </a:pPr>
            <a:r>
              <a:rPr lang="en-US" dirty="0"/>
              <a:t>Then after it propagates the output information to the next layer. </a:t>
            </a:r>
          </a:p>
          <a:p>
            <a:pPr>
              <a:buFont typeface="Wingdings" panose="05000000000000000000" pitchFamily="2" charset="2"/>
              <a:buChar char="v"/>
            </a:pPr>
            <a:r>
              <a:rPr lang="en-US" dirty="0"/>
              <a:t>At last, we get the desired results from the output of the last layer. </a:t>
            </a:r>
          </a:p>
          <a:p>
            <a:pPr>
              <a:buFont typeface="Wingdings" panose="05000000000000000000" pitchFamily="2" charset="2"/>
              <a:buChar char="v"/>
            </a:pPr>
            <a:r>
              <a:rPr lang="en-US" b="0" i="0" dirty="0">
                <a:solidFill>
                  <a:srgbClr val="000000"/>
                </a:solidFill>
                <a:effectLst/>
              </a:rPr>
              <a:t>Once we import the necessary modules then Create a new model using Sequential API. Now we can create a new </a:t>
            </a:r>
            <a:r>
              <a:rPr lang="en-US" b="1" i="1" dirty="0">
                <a:solidFill>
                  <a:srgbClr val="000000"/>
                </a:solidFill>
                <a:effectLst/>
              </a:rPr>
              <a:t>Dense</a:t>
            </a:r>
            <a:r>
              <a:rPr lang="en-US" b="0" i="0" dirty="0">
                <a:solidFill>
                  <a:srgbClr val="000000"/>
                </a:solidFill>
                <a:effectLst/>
              </a:rPr>
              <a:t> layer and add it into the model. </a:t>
            </a:r>
          </a:p>
          <a:p>
            <a:pPr>
              <a:buFont typeface="Wingdings" panose="05000000000000000000" pitchFamily="2" charset="2"/>
              <a:buChar char="v"/>
            </a:pPr>
            <a:endParaRPr lang="en-US" dirty="0"/>
          </a:p>
          <a:p>
            <a:endParaRPr lang="en-IN" dirty="0"/>
          </a:p>
        </p:txBody>
      </p:sp>
      <p:pic>
        <p:nvPicPr>
          <p:cNvPr id="4" name="Picture 2" descr="What is Deep Learning and its future scope - DigiLearnings">
            <a:extLst>
              <a:ext uri="{FF2B5EF4-FFF2-40B4-BE49-F238E27FC236}">
                <a16:creationId xmlns:a16="http://schemas.microsoft.com/office/drawing/2014/main" id="{C274084D-F644-420E-85EB-687EDD991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71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7C957-FEF8-4E51-9563-471430235116}"/>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5" name="Content Placeholder 4">
            <a:extLst>
              <a:ext uri="{FF2B5EF4-FFF2-40B4-BE49-F238E27FC236}">
                <a16:creationId xmlns:a16="http://schemas.microsoft.com/office/drawing/2014/main" id="{3C87A3FF-401A-4B82-9A1F-0BF19D3B2BAD}"/>
              </a:ext>
            </a:extLst>
          </p:cNvPr>
          <p:cNvSpPr>
            <a:spLocks noGrp="1"/>
          </p:cNvSpPr>
          <p:nvPr>
            <p:ph sz="half" idx="1"/>
          </p:nvPr>
        </p:nvSpPr>
        <p:spPr>
          <a:xfrm>
            <a:off x="1097278" y="1737360"/>
            <a:ext cx="6087293" cy="4570134"/>
          </a:xfrm>
        </p:spPr>
        <p:txBody>
          <a:bodyPr>
            <a:normAutofit lnSpcReduction="10000"/>
          </a:bodyPr>
          <a:lstStyle/>
          <a:p>
            <a:pPr algn="just">
              <a:buFont typeface="Wingdings" panose="05000000000000000000" pitchFamily="2" charset="2"/>
              <a:buChar char="v"/>
            </a:pPr>
            <a:r>
              <a:rPr lang="en-US" b="0" i="0" dirty="0">
                <a:solidFill>
                  <a:srgbClr val="000000"/>
                </a:solidFill>
                <a:effectLst/>
              </a:rPr>
              <a:t> </a:t>
            </a:r>
            <a:r>
              <a:rPr lang="en-US" b="1" u="sng" dirty="0">
                <a:solidFill>
                  <a:srgbClr val="000000"/>
                </a:solidFill>
                <a:effectLst/>
              </a:rPr>
              <a:t>Dense</a:t>
            </a:r>
            <a:r>
              <a:rPr lang="en-US" b="0" i="0" dirty="0">
                <a:solidFill>
                  <a:srgbClr val="000000"/>
                </a:solidFill>
                <a:effectLst/>
              </a:rPr>
              <a:t> is an </a:t>
            </a:r>
            <a:r>
              <a:rPr lang="en-US" b="0" i="0" u="sng" dirty="0">
                <a:solidFill>
                  <a:srgbClr val="000000"/>
                </a:solidFill>
                <a:effectLst/>
              </a:rPr>
              <a:t>entry level layer </a:t>
            </a:r>
            <a:r>
              <a:rPr lang="en-US" b="0" i="0" dirty="0">
                <a:solidFill>
                  <a:srgbClr val="000000"/>
                </a:solidFill>
                <a:effectLst/>
              </a:rPr>
              <a:t>provided by Keras, which accepts the number of neurons or </a:t>
            </a:r>
            <a:r>
              <a:rPr lang="en-US" b="0" i="0" u="sng" dirty="0">
                <a:solidFill>
                  <a:srgbClr val="000000"/>
                </a:solidFill>
                <a:effectLst/>
              </a:rPr>
              <a:t>units (32) </a:t>
            </a:r>
            <a:r>
              <a:rPr lang="en-US" b="0" i="0" dirty="0">
                <a:solidFill>
                  <a:srgbClr val="000000"/>
                </a:solidFill>
                <a:effectLst/>
              </a:rPr>
              <a:t>as its required parameter. If the layer is first layer, then we need to provide </a:t>
            </a:r>
            <a:r>
              <a:rPr lang="en-US" i="0" u="sng" dirty="0">
                <a:solidFill>
                  <a:srgbClr val="000000"/>
                </a:solidFill>
                <a:effectLst/>
              </a:rPr>
              <a:t>Input Shape(</a:t>
            </a:r>
            <a:r>
              <a:rPr lang="en-US" i="0" dirty="0">
                <a:solidFill>
                  <a:srgbClr val="000000"/>
                </a:solidFill>
                <a:effectLst/>
              </a:rPr>
              <a:t>16) </a:t>
            </a:r>
            <a:r>
              <a:rPr lang="en-US" b="0" i="0" dirty="0">
                <a:solidFill>
                  <a:srgbClr val="000000"/>
                </a:solidFill>
                <a:effectLst/>
              </a:rPr>
              <a:t>as well. Otherwise, the output of the previous layer will be used as input of the next layer. All other parameters are optional.</a:t>
            </a:r>
          </a:p>
          <a:p>
            <a:pPr algn="just">
              <a:buFont typeface="Wingdings" panose="05000000000000000000" pitchFamily="2" charset="2"/>
              <a:buChar char="v"/>
            </a:pPr>
            <a:r>
              <a:rPr lang="en-US" b="0" i="0" dirty="0">
                <a:solidFill>
                  <a:srgbClr val="000000"/>
                </a:solidFill>
                <a:effectLst/>
              </a:rPr>
              <a:t>First parameter represents the number of units (neurons).</a:t>
            </a:r>
          </a:p>
          <a:p>
            <a:pPr algn="just">
              <a:buFont typeface="Wingdings" panose="05000000000000000000" pitchFamily="2" charset="2"/>
              <a:buChar char="Ø"/>
            </a:pPr>
            <a:r>
              <a:rPr lang="en-US" b="0" i="0" u="sng" dirty="0">
                <a:solidFill>
                  <a:srgbClr val="000000"/>
                </a:solidFill>
                <a:effectLst/>
              </a:rPr>
              <a:t>Parameters</a:t>
            </a:r>
          </a:p>
          <a:p>
            <a:pPr marL="0" indent="0" algn="just">
              <a:buNone/>
            </a:pPr>
            <a:endParaRPr lang="en-US" b="0" i="0" u="sng" dirty="0">
              <a:solidFill>
                <a:srgbClr val="000000"/>
              </a:solidFill>
              <a:effectLst/>
            </a:endParaRPr>
          </a:p>
          <a:p>
            <a:pPr>
              <a:spcBef>
                <a:spcPts val="0"/>
              </a:spcBef>
              <a:spcAft>
                <a:spcPts val="0"/>
              </a:spcAft>
              <a:buFont typeface="Wingdings" panose="05000000000000000000" pitchFamily="2" charset="2"/>
              <a:buChar char="ü"/>
            </a:pPr>
            <a:r>
              <a:rPr lang="en-US" b="1" dirty="0">
                <a:solidFill>
                  <a:srgbClr val="0E101A"/>
                </a:solidFill>
                <a:effectLst/>
              </a:rPr>
              <a:t>input_shape</a:t>
            </a:r>
            <a:r>
              <a:rPr lang="en-US" dirty="0">
                <a:solidFill>
                  <a:srgbClr val="0E101A"/>
                </a:solidFill>
                <a:effectLst/>
              </a:rPr>
              <a:t> represent the shape of input data.</a:t>
            </a:r>
          </a:p>
          <a:p>
            <a:pPr>
              <a:spcBef>
                <a:spcPts val="0"/>
              </a:spcBef>
              <a:spcAft>
                <a:spcPts val="0"/>
              </a:spcAft>
              <a:buFont typeface="Wingdings" panose="05000000000000000000" pitchFamily="2" charset="2"/>
              <a:buChar char="ü"/>
            </a:pPr>
            <a:r>
              <a:rPr lang="en-US" b="1" dirty="0">
                <a:solidFill>
                  <a:srgbClr val="0E101A"/>
                </a:solidFill>
                <a:effectLst/>
              </a:rPr>
              <a:t>kernel_initializer </a:t>
            </a:r>
            <a:r>
              <a:rPr lang="en-US" dirty="0">
                <a:solidFill>
                  <a:srgbClr val="0E101A"/>
                </a:solidFill>
                <a:effectLst/>
              </a:rPr>
              <a:t>represent initializer to be used</a:t>
            </a:r>
          </a:p>
          <a:p>
            <a:pPr>
              <a:spcBef>
                <a:spcPts val="0"/>
              </a:spcBef>
              <a:spcAft>
                <a:spcPts val="0"/>
              </a:spcAft>
              <a:buFont typeface="Wingdings" panose="05000000000000000000" pitchFamily="2" charset="2"/>
              <a:buChar char="ü"/>
            </a:pPr>
            <a:r>
              <a:rPr lang="en-US" b="1" dirty="0">
                <a:solidFill>
                  <a:srgbClr val="0E101A"/>
                </a:solidFill>
                <a:effectLst/>
              </a:rPr>
              <a:t>kernel_regularizer</a:t>
            </a:r>
            <a:r>
              <a:rPr lang="en-US" dirty="0">
                <a:solidFill>
                  <a:srgbClr val="0E101A"/>
                </a:solidFill>
                <a:effectLst/>
              </a:rPr>
              <a:t> represent regularizer to be used. </a:t>
            </a:r>
          </a:p>
          <a:p>
            <a:pPr>
              <a:spcBef>
                <a:spcPts val="0"/>
              </a:spcBef>
              <a:spcAft>
                <a:spcPts val="0"/>
              </a:spcAft>
              <a:buFont typeface="Wingdings" panose="05000000000000000000" pitchFamily="2" charset="2"/>
              <a:buChar char="ü"/>
            </a:pPr>
            <a:r>
              <a:rPr lang="en-US" b="1" dirty="0">
                <a:solidFill>
                  <a:srgbClr val="0E101A"/>
                </a:solidFill>
                <a:effectLst/>
              </a:rPr>
              <a:t>kernel_constraint</a:t>
            </a:r>
            <a:r>
              <a:rPr lang="en-US" dirty="0">
                <a:solidFill>
                  <a:srgbClr val="0E101A"/>
                </a:solidFill>
                <a:effectLst/>
              </a:rPr>
              <a:t> represent constraint to be used</a:t>
            </a:r>
            <a:r>
              <a:rPr lang="en-US" dirty="0">
                <a:solidFill>
                  <a:srgbClr val="0E101A"/>
                </a:solidFill>
              </a:rPr>
              <a:t>- </a:t>
            </a:r>
            <a:r>
              <a:rPr lang="en-US" u="sng" dirty="0">
                <a:solidFill>
                  <a:srgbClr val="0E101A"/>
                </a:solidFill>
                <a:effectLst/>
              </a:rPr>
              <a:t>MaxNorm</a:t>
            </a:r>
            <a:r>
              <a:rPr lang="en-US" dirty="0">
                <a:solidFill>
                  <a:srgbClr val="0E101A"/>
                </a:solidFill>
                <a:effectLst/>
              </a:rPr>
              <a:t> function is set as value.</a:t>
            </a:r>
          </a:p>
          <a:p>
            <a:pPr>
              <a:spcBef>
                <a:spcPts val="0"/>
              </a:spcBef>
              <a:spcAft>
                <a:spcPts val="0"/>
              </a:spcAft>
              <a:buFont typeface="Wingdings" panose="05000000000000000000" pitchFamily="2" charset="2"/>
              <a:buChar char="ü"/>
            </a:pPr>
            <a:r>
              <a:rPr lang="en-US" b="1" dirty="0">
                <a:solidFill>
                  <a:srgbClr val="0E101A"/>
                </a:solidFill>
                <a:effectLst/>
              </a:rPr>
              <a:t>activation</a:t>
            </a:r>
            <a:r>
              <a:rPr lang="en-US" dirty="0">
                <a:solidFill>
                  <a:srgbClr val="0E101A"/>
                </a:solidFill>
                <a:effectLst/>
              </a:rPr>
              <a:t> represent activation to be used. </a:t>
            </a:r>
          </a:p>
          <a:p>
            <a:endParaRPr lang="en-IN" dirty="0"/>
          </a:p>
        </p:txBody>
      </p:sp>
      <p:pic>
        <p:nvPicPr>
          <p:cNvPr id="8" name="Content Placeholder 7">
            <a:extLst>
              <a:ext uri="{FF2B5EF4-FFF2-40B4-BE49-F238E27FC236}">
                <a16:creationId xmlns:a16="http://schemas.microsoft.com/office/drawing/2014/main" id="{219766B5-79F2-4E1F-974D-6CD431569214}"/>
              </a:ext>
            </a:extLst>
          </p:cNvPr>
          <p:cNvPicPr>
            <a:picLocks noGrp="1" noChangeAspect="1"/>
          </p:cNvPicPr>
          <p:nvPr>
            <p:ph sz="half" idx="2"/>
          </p:nvPr>
        </p:nvPicPr>
        <p:blipFill>
          <a:blip r:embed="rId2"/>
          <a:stretch>
            <a:fillRect/>
          </a:stretch>
        </p:blipFill>
        <p:spPr>
          <a:xfrm>
            <a:off x="7277878" y="1737359"/>
            <a:ext cx="3877485" cy="4570134"/>
          </a:xfrm>
        </p:spPr>
      </p:pic>
      <p:pic>
        <p:nvPicPr>
          <p:cNvPr id="4" name="Picture 2" descr="What is Deep Learning and its future scope - DigiLearnings">
            <a:extLst>
              <a:ext uri="{FF2B5EF4-FFF2-40B4-BE49-F238E27FC236}">
                <a16:creationId xmlns:a16="http://schemas.microsoft.com/office/drawing/2014/main" id="{FB1D8E57-B8B8-4CC5-97E3-2B3314E97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654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1289F-CE76-4AD3-BC6D-AE9FA277D11D}"/>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3" name="Content Placeholder 2">
            <a:extLst>
              <a:ext uri="{FF2B5EF4-FFF2-40B4-BE49-F238E27FC236}">
                <a16:creationId xmlns:a16="http://schemas.microsoft.com/office/drawing/2014/main" id="{EB8BE1AC-46BC-45BC-98C8-88176182C515}"/>
              </a:ext>
            </a:extLst>
          </p:cNvPr>
          <p:cNvSpPr>
            <a:spLocks noGrp="1"/>
          </p:cNvSpPr>
          <p:nvPr>
            <p:ph idx="1"/>
          </p:nvPr>
        </p:nvSpPr>
        <p:spPr>
          <a:xfrm>
            <a:off x="1097280" y="1845734"/>
            <a:ext cx="10058400" cy="4499082"/>
          </a:xfrm>
        </p:spPr>
        <p:txBody>
          <a:bodyPr>
            <a:normAutofit fontScale="92500" lnSpcReduction="20000"/>
          </a:bodyPr>
          <a:lstStyle/>
          <a:p>
            <a:pPr algn="l"/>
            <a:r>
              <a:rPr lang="en-US" sz="2200" b="1" i="0" u="sng" dirty="0">
                <a:solidFill>
                  <a:srgbClr val="000000"/>
                </a:solidFill>
                <a:effectLst/>
                <a:latin typeface="proxima_novaregular"/>
              </a:rPr>
              <a:t>Activation Functions:</a:t>
            </a:r>
          </a:p>
          <a:p>
            <a:pPr>
              <a:buFont typeface="Wingdings" panose="05000000000000000000" pitchFamily="2" charset="2"/>
              <a:buChar char="v"/>
            </a:pPr>
            <a:r>
              <a:rPr lang="en-US" sz="2200" b="0" i="0" dirty="0">
                <a:solidFill>
                  <a:srgbClr val="000000"/>
                </a:solidFill>
                <a:effectLst/>
              </a:rPr>
              <a:t>Activation functions are the most crucial part of any neural network in </a:t>
            </a:r>
            <a:r>
              <a:rPr lang="en-US" sz="2200" b="1" i="0" dirty="0">
                <a:solidFill>
                  <a:srgbClr val="000000"/>
                </a:solidFill>
                <a:effectLst/>
              </a:rPr>
              <a:t>deep learning</a:t>
            </a:r>
            <a:r>
              <a:rPr lang="en-US" sz="2200" b="0" i="0" dirty="0">
                <a:solidFill>
                  <a:srgbClr val="000000"/>
                </a:solidFill>
                <a:effectLst/>
              </a:rPr>
              <a:t>.</a:t>
            </a:r>
          </a:p>
          <a:p>
            <a:pPr>
              <a:buFont typeface="Wingdings" panose="05000000000000000000" pitchFamily="2" charset="2"/>
              <a:buChar char="v"/>
            </a:pPr>
            <a:r>
              <a:rPr lang="en-US" sz="2200" b="0" i="0" dirty="0">
                <a:solidFill>
                  <a:srgbClr val="000000"/>
                </a:solidFill>
                <a:effectLst/>
              </a:rPr>
              <a:t> In deep learning, very complicated tasks are </a:t>
            </a:r>
            <a:r>
              <a:rPr lang="en-US" sz="2200" i="0" u="sng" dirty="0">
                <a:solidFill>
                  <a:srgbClr val="000000"/>
                </a:solidFill>
                <a:effectLst/>
              </a:rPr>
              <a:t>image classification</a:t>
            </a:r>
            <a:r>
              <a:rPr lang="en-US" sz="2200" i="0" dirty="0">
                <a:solidFill>
                  <a:srgbClr val="000000"/>
                </a:solidFill>
                <a:effectLst/>
              </a:rPr>
              <a:t>, </a:t>
            </a:r>
            <a:r>
              <a:rPr lang="en-US" sz="2200" b="0" i="0" u="sng" dirty="0">
                <a:solidFill>
                  <a:srgbClr val="000000"/>
                </a:solidFill>
                <a:effectLst/>
              </a:rPr>
              <a:t>object detection</a:t>
            </a:r>
            <a:r>
              <a:rPr lang="en-US" sz="2200" b="0" i="0" dirty="0">
                <a:solidFill>
                  <a:srgbClr val="000000"/>
                </a:solidFill>
                <a:effectLst/>
              </a:rPr>
              <a:t>, etc. which are needed to address with the help of neural networks and activation function. </a:t>
            </a:r>
          </a:p>
          <a:p>
            <a:pPr algn="l">
              <a:buFont typeface="Wingdings" panose="05000000000000000000" pitchFamily="2" charset="2"/>
              <a:buChar char="v"/>
            </a:pPr>
            <a:r>
              <a:rPr lang="en-US" sz="2200" dirty="0">
                <a:solidFill>
                  <a:srgbClr val="000000"/>
                </a:solidFill>
              </a:rPr>
              <a:t>AF</a:t>
            </a:r>
            <a:r>
              <a:rPr lang="en-US" sz="2200" b="0" i="0" dirty="0">
                <a:solidFill>
                  <a:srgbClr val="000000"/>
                </a:solidFill>
                <a:effectLst/>
              </a:rPr>
              <a:t> basically decide to deactivate neurons or activate them to get the desired output. It also performs a nonlinear transformation on the input to get better results on a </a:t>
            </a:r>
            <a:r>
              <a:rPr lang="en-US" sz="2200" i="0" u="sng" dirty="0">
                <a:solidFill>
                  <a:srgbClr val="000000"/>
                </a:solidFill>
                <a:effectLst/>
              </a:rPr>
              <a:t>complex neural network</a:t>
            </a:r>
            <a:r>
              <a:rPr lang="en-US" sz="2200" i="0" dirty="0">
                <a:solidFill>
                  <a:srgbClr val="000000"/>
                </a:solidFill>
                <a:effectLst/>
              </a:rPr>
              <a:t>.</a:t>
            </a:r>
          </a:p>
          <a:p>
            <a:pPr algn="l">
              <a:buFont typeface="Wingdings" panose="05000000000000000000" pitchFamily="2" charset="2"/>
              <a:buChar char="v"/>
            </a:pPr>
            <a:r>
              <a:rPr lang="en-US" sz="2200" b="0" i="0" dirty="0">
                <a:solidFill>
                  <a:srgbClr val="000000"/>
                </a:solidFill>
                <a:effectLst/>
              </a:rPr>
              <a:t>AF also helps to normalize the output of any input in the range between </a:t>
            </a:r>
            <a:r>
              <a:rPr lang="en-US" sz="2200" b="1" i="0" dirty="0">
                <a:solidFill>
                  <a:srgbClr val="000000"/>
                </a:solidFill>
                <a:effectLst/>
              </a:rPr>
              <a:t>1 to -1</a:t>
            </a:r>
            <a:r>
              <a:rPr lang="en-US" sz="2200" b="0" i="0" dirty="0">
                <a:solidFill>
                  <a:srgbClr val="000000"/>
                </a:solidFill>
                <a:effectLst/>
              </a:rPr>
              <a:t>. </a:t>
            </a:r>
          </a:p>
          <a:p>
            <a:pPr algn="l">
              <a:buFont typeface="Wingdings" panose="05000000000000000000" pitchFamily="2" charset="2"/>
              <a:buChar char="v"/>
            </a:pPr>
            <a:r>
              <a:rPr lang="en-US" sz="2200" b="0" i="0" dirty="0">
                <a:solidFill>
                  <a:srgbClr val="000000"/>
                </a:solidFill>
                <a:effectLst/>
              </a:rPr>
              <a:t>Activation function must be efficient and it should reduce the computation time because the neural network sometimes trained on millions of data points.</a:t>
            </a:r>
          </a:p>
          <a:p>
            <a:pPr algn="l">
              <a:buFont typeface="Wingdings" panose="05000000000000000000" pitchFamily="2" charset="2"/>
              <a:buChar char="v"/>
            </a:pPr>
            <a:r>
              <a:rPr lang="en-US" sz="2200" b="0" i="0" dirty="0">
                <a:solidFill>
                  <a:srgbClr val="000000"/>
                </a:solidFill>
                <a:effectLst/>
              </a:rPr>
              <a:t>ANNs use activation functions (AFs) to perform complex computations in the hidden layers and then transfer the result to the output layer. </a:t>
            </a:r>
          </a:p>
          <a:p>
            <a:pPr algn="l">
              <a:buFont typeface="Wingdings" panose="05000000000000000000" pitchFamily="2" charset="2"/>
              <a:buChar char="v"/>
            </a:pPr>
            <a:r>
              <a:rPr lang="en-US" sz="2200" b="0" i="0" dirty="0">
                <a:solidFill>
                  <a:srgbClr val="000000"/>
                </a:solidFill>
                <a:effectLst/>
              </a:rPr>
              <a:t>The primary purpose of AFs is to introduce non-linear properties in the neural network.</a:t>
            </a:r>
          </a:p>
        </p:txBody>
      </p:sp>
      <p:pic>
        <p:nvPicPr>
          <p:cNvPr id="4" name="Picture 2" descr="What is Deep Learning and its future scope - DigiLearnings">
            <a:extLst>
              <a:ext uri="{FF2B5EF4-FFF2-40B4-BE49-F238E27FC236}">
                <a16:creationId xmlns:a16="http://schemas.microsoft.com/office/drawing/2014/main" id="{FEC1FCD3-ADDD-4F60-B7AC-EAFA0B3996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576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6D0ED2D-9FCC-42F5-848C-39D7665A2705}"/>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pic>
        <p:nvPicPr>
          <p:cNvPr id="5" name="Content Placeholder 4">
            <a:extLst>
              <a:ext uri="{FF2B5EF4-FFF2-40B4-BE49-F238E27FC236}">
                <a16:creationId xmlns:a16="http://schemas.microsoft.com/office/drawing/2014/main" id="{196CEA61-7F7B-4324-850F-2662B43E8B77}"/>
              </a:ext>
            </a:extLst>
          </p:cNvPr>
          <p:cNvPicPr>
            <a:picLocks noGrp="1" noChangeAspect="1"/>
          </p:cNvPicPr>
          <p:nvPr>
            <p:ph sz="half" idx="1"/>
          </p:nvPr>
        </p:nvPicPr>
        <p:blipFill>
          <a:blip r:embed="rId2"/>
          <a:stretch>
            <a:fillRect/>
          </a:stretch>
        </p:blipFill>
        <p:spPr>
          <a:xfrm>
            <a:off x="1096963" y="1845734"/>
            <a:ext cx="4938712" cy="4340462"/>
          </a:xfrm>
        </p:spPr>
      </p:pic>
      <p:sp>
        <p:nvSpPr>
          <p:cNvPr id="7" name="Content Placeholder 6">
            <a:extLst>
              <a:ext uri="{FF2B5EF4-FFF2-40B4-BE49-F238E27FC236}">
                <a16:creationId xmlns:a16="http://schemas.microsoft.com/office/drawing/2014/main" id="{52CB21B1-CDA5-4EAF-9960-0B72B4D5CEB4}"/>
              </a:ext>
            </a:extLst>
          </p:cNvPr>
          <p:cNvSpPr>
            <a:spLocks noGrp="1"/>
          </p:cNvSpPr>
          <p:nvPr>
            <p:ph sz="half" idx="2"/>
          </p:nvPr>
        </p:nvSpPr>
        <p:spPr>
          <a:xfrm>
            <a:off x="6217920" y="1845734"/>
            <a:ext cx="4937760" cy="4471090"/>
          </a:xfrm>
        </p:spPr>
        <p:txBody>
          <a:bodyPr>
            <a:normAutofit/>
          </a:bodyPr>
          <a:lstStyle/>
          <a:p>
            <a:pPr>
              <a:buFont typeface="Wingdings" panose="05000000000000000000" pitchFamily="2" charset="2"/>
              <a:buChar char="v"/>
            </a:pPr>
            <a:r>
              <a:rPr lang="en-US" b="0" i="0" dirty="0">
                <a:solidFill>
                  <a:srgbClr val="000000"/>
                </a:solidFill>
                <a:effectLst/>
              </a:rPr>
              <a:t> activation function is an important part of an artificial neural network.</a:t>
            </a:r>
          </a:p>
          <a:p>
            <a:pPr>
              <a:buFont typeface="Wingdings" panose="05000000000000000000" pitchFamily="2" charset="2"/>
              <a:buChar char="v"/>
            </a:pPr>
            <a:r>
              <a:rPr lang="en-US" b="0" i="0" dirty="0">
                <a:solidFill>
                  <a:srgbClr val="000000"/>
                </a:solidFill>
                <a:effectLst/>
              </a:rPr>
              <a:t> They decide whether a neuron should be activated or not</a:t>
            </a:r>
          </a:p>
          <a:p>
            <a:pPr>
              <a:buFont typeface="Wingdings" panose="05000000000000000000" pitchFamily="2" charset="2"/>
              <a:buChar char="v"/>
            </a:pPr>
            <a:r>
              <a:rPr lang="en-US" b="0" i="0" dirty="0">
                <a:solidFill>
                  <a:srgbClr val="000000"/>
                </a:solidFill>
                <a:effectLst/>
              </a:rPr>
              <a:t>The neuron is basically is a weighted average of input, then this sum is passed through an activation function to get an output.</a:t>
            </a:r>
            <a:endParaRPr lang="en-US" dirty="0">
              <a:solidFill>
                <a:srgbClr val="000000"/>
              </a:solidFill>
            </a:endParaRPr>
          </a:p>
          <a:p>
            <a:pPr>
              <a:buFont typeface="Wingdings" panose="05000000000000000000" pitchFamily="2" charset="2"/>
              <a:buChar char="v"/>
            </a:pPr>
            <a:r>
              <a:rPr lang="en-US" b="0" i="0" dirty="0">
                <a:solidFill>
                  <a:srgbClr val="000000"/>
                </a:solidFill>
                <a:effectLst/>
              </a:rPr>
              <a:t>Here Y can be anything for a neuron between range </a:t>
            </a:r>
            <a:r>
              <a:rPr lang="en-US" b="1" i="0" dirty="0">
                <a:solidFill>
                  <a:srgbClr val="000000"/>
                </a:solidFill>
                <a:effectLst/>
              </a:rPr>
              <a:t>-infinity to +infinity</a:t>
            </a:r>
            <a:r>
              <a:rPr lang="en-US" b="0" i="0" dirty="0">
                <a:solidFill>
                  <a:srgbClr val="000000"/>
                </a:solidFill>
                <a:effectLst/>
              </a:rPr>
              <a:t>. So, we have to bound our output to get the desired prediction or generalized results</a:t>
            </a:r>
          </a:p>
          <a:p>
            <a:pPr>
              <a:buFont typeface="Wingdings" panose="05000000000000000000" pitchFamily="2" charset="2"/>
              <a:buChar char="v"/>
            </a:pPr>
            <a:r>
              <a:rPr lang="en-US" b="0" i="0" dirty="0">
                <a:solidFill>
                  <a:srgbClr val="000000"/>
                </a:solidFill>
                <a:effectLst/>
              </a:rPr>
              <a:t>So, we pass that neuron to activation function to bound output values.</a:t>
            </a:r>
            <a:endParaRPr lang="en-IN" dirty="0"/>
          </a:p>
        </p:txBody>
      </p:sp>
      <p:pic>
        <p:nvPicPr>
          <p:cNvPr id="8" name="Picture 2" descr="What is Deep Learning and its future scope - DigiLearnings">
            <a:extLst>
              <a:ext uri="{FF2B5EF4-FFF2-40B4-BE49-F238E27FC236}">
                <a16:creationId xmlns:a16="http://schemas.microsoft.com/office/drawing/2014/main" id="{19492EB4-AF3E-4468-B4EC-88404F8513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268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4BFC0-1215-4843-9CEF-C8036C1A8A4D}"/>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3" name="Content Placeholder 2">
            <a:extLst>
              <a:ext uri="{FF2B5EF4-FFF2-40B4-BE49-F238E27FC236}">
                <a16:creationId xmlns:a16="http://schemas.microsoft.com/office/drawing/2014/main" id="{67ED95A1-8BFD-4D77-846E-3415D1249A97}"/>
              </a:ext>
            </a:extLst>
          </p:cNvPr>
          <p:cNvSpPr>
            <a:spLocks noGrp="1"/>
          </p:cNvSpPr>
          <p:nvPr>
            <p:ph idx="1"/>
          </p:nvPr>
        </p:nvSpPr>
        <p:spPr>
          <a:xfrm>
            <a:off x="1097280" y="1845732"/>
            <a:ext cx="10058400" cy="4918961"/>
          </a:xfrm>
        </p:spPr>
        <p:txBody>
          <a:bodyPr>
            <a:normAutofit fontScale="70000" lnSpcReduction="20000"/>
          </a:bodyPr>
          <a:lstStyle/>
          <a:p>
            <a:pPr marL="0" indent="0" algn="l">
              <a:buNone/>
            </a:pPr>
            <a:r>
              <a:rPr lang="en-US" sz="2900" b="0" i="0" dirty="0">
                <a:solidFill>
                  <a:srgbClr val="000000"/>
                </a:solidFill>
                <a:effectLst/>
              </a:rPr>
              <a:t>The </a:t>
            </a:r>
            <a:r>
              <a:rPr lang="en-US" sz="2900" b="0" i="0" u="sng" dirty="0">
                <a:solidFill>
                  <a:srgbClr val="000000"/>
                </a:solidFill>
                <a:effectLst/>
              </a:rPr>
              <a:t>most famous activation functions </a:t>
            </a:r>
            <a:r>
              <a:rPr lang="en-US" sz="2900" b="0" i="0" dirty="0">
                <a:solidFill>
                  <a:srgbClr val="000000"/>
                </a:solidFill>
                <a:effectLst/>
              </a:rPr>
              <a:t>are given below:</a:t>
            </a:r>
          </a:p>
          <a:p>
            <a:pPr algn="l" rtl="0">
              <a:buFont typeface="Wingdings" panose="05000000000000000000" pitchFamily="2" charset="2"/>
              <a:buChar char="ü"/>
            </a:pPr>
            <a:r>
              <a:rPr lang="en-US" sz="2900" b="0" i="0" dirty="0">
                <a:solidFill>
                  <a:srgbClr val="000000"/>
                </a:solidFill>
                <a:effectLst/>
              </a:rPr>
              <a:t>Linear</a:t>
            </a:r>
          </a:p>
          <a:p>
            <a:pPr algn="l">
              <a:buFont typeface="Wingdings" panose="05000000000000000000" pitchFamily="2" charset="2"/>
              <a:buChar char="ü"/>
            </a:pPr>
            <a:r>
              <a:rPr lang="en-US" sz="2900" b="0" i="0" dirty="0">
                <a:solidFill>
                  <a:srgbClr val="000000"/>
                </a:solidFill>
                <a:effectLst/>
              </a:rPr>
              <a:t>ReLU</a:t>
            </a:r>
          </a:p>
          <a:p>
            <a:pPr algn="l">
              <a:buFont typeface="Wingdings" panose="05000000000000000000" pitchFamily="2" charset="2"/>
              <a:buChar char="ü"/>
            </a:pPr>
            <a:r>
              <a:rPr lang="en-US" sz="2900" b="0" i="0" dirty="0">
                <a:solidFill>
                  <a:srgbClr val="000000"/>
                </a:solidFill>
                <a:effectLst/>
              </a:rPr>
              <a:t>LeakyReLU</a:t>
            </a:r>
          </a:p>
          <a:p>
            <a:pPr algn="l">
              <a:buFont typeface="Wingdings" panose="05000000000000000000" pitchFamily="2" charset="2"/>
              <a:buChar char="ü"/>
            </a:pPr>
            <a:r>
              <a:rPr lang="en-US" sz="2900" b="0" i="0" dirty="0">
                <a:solidFill>
                  <a:srgbClr val="000000"/>
                </a:solidFill>
                <a:effectLst/>
              </a:rPr>
              <a:t>Sigmoid</a:t>
            </a:r>
          </a:p>
          <a:p>
            <a:pPr algn="l">
              <a:buFont typeface="Wingdings" panose="05000000000000000000" pitchFamily="2" charset="2"/>
              <a:buChar char="ü"/>
            </a:pPr>
            <a:r>
              <a:rPr lang="en-US" sz="2900" b="0" i="0" dirty="0">
                <a:solidFill>
                  <a:srgbClr val="000000"/>
                </a:solidFill>
                <a:effectLst/>
              </a:rPr>
              <a:t>Tanh</a:t>
            </a:r>
          </a:p>
          <a:p>
            <a:pPr algn="l">
              <a:buFont typeface="Wingdings" panose="05000000000000000000" pitchFamily="2" charset="2"/>
              <a:buChar char="ü"/>
            </a:pPr>
            <a:r>
              <a:rPr lang="en-US" sz="2900" b="0" i="0" dirty="0">
                <a:solidFill>
                  <a:srgbClr val="000000"/>
                </a:solidFill>
                <a:effectLst/>
              </a:rPr>
              <a:t>Softmax</a:t>
            </a:r>
          </a:p>
          <a:p>
            <a:pPr algn="l"/>
            <a:r>
              <a:rPr lang="en-US" sz="2900" b="1" i="0" u="sng" dirty="0">
                <a:solidFill>
                  <a:srgbClr val="000000"/>
                </a:solidFill>
                <a:effectLst/>
              </a:rPr>
              <a:t>Linear Activation Function:</a:t>
            </a:r>
            <a:endParaRPr lang="en-US" sz="2900" b="0" i="0" dirty="0">
              <a:solidFill>
                <a:srgbClr val="000000"/>
              </a:solidFill>
              <a:effectLst/>
            </a:endParaRPr>
          </a:p>
          <a:p>
            <a:pPr algn="l"/>
            <a:r>
              <a:rPr lang="en-US" sz="2900" b="0" i="0" dirty="0">
                <a:solidFill>
                  <a:srgbClr val="000000"/>
                </a:solidFill>
                <a:effectLst/>
              </a:rPr>
              <a:t>It is a simple straight line activation function where our function is directly proportional to the weighted sum of neurons or input. </a:t>
            </a:r>
            <a:r>
              <a:rPr lang="en-US" sz="2900" b="1" i="0" dirty="0">
                <a:solidFill>
                  <a:srgbClr val="000000"/>
                </a:solidFill>
                <a:effectLst/>
              </a:rPr>
              <a:t>Linear activation functions</a:t>
            </a:r>
            <a:r>
              <a:rPr lang="en-US" sz="2900" b="0" i="0" dirty="0">
                <a:solidFill>
                  <a:srgbClr val="000000"/>
                </a:solidFill>
                <a:effectLst/>
              </a:rPr>
              <a:t> are better in giving a wide range of activations and a line of a positive slope may increase the firing rate as the input rate increases.</a:t>
            </a:r>
          </a:p>
          <a:p>
            <a:pPr algn="ctr"/>
            <a:r>
              <a:rPr lang="en-US" sz="2900" b="1" i="1" dirty="0">
                <a:solidFill>
                  <a:srgbClr val="000000"/>
                </a:solidFill>
                <a:effectLst/>
              </a:rPr>
              <a:t>Y = mZ</a:t>
            </a:r>
            <a:endParaRPr lang="en-US" sz="2900" b="0" i="0" dirty="0">
              <a:solidFill>
                <a:srgbClr val="000000"/>
              </a:solidFill>
              <a:effectLst/>
            </a:endParaRPr>
          </a:p>
          <a:p>
            <a:pPr algn="l"/>
            <a:r>
              <a:rPr lang="en-US" b="0" i="0" dirty="0">
                <a:solidFill>
                  <a:srgbClr val="000000"/>
                </a:solidFill>
                <a:effectLst/>
                <a:latin typeface="roboto" panose="02000000000000000000" pitchFamily="2" charset="0"/>
              </a:rPr>
              <a:t> </a:t>
            </a:r>
          </a:p>
          <a:p>
            <a:endParaRPr lang="en-IN" dirty="0"/>
          </a:p>
        </p:txBody>
      </p:sp>
      <p:pic>
        <p:nvPicPr>
          <p:cNvPr id="4" name="Picture 2" descr="What is Deep Learning and its future scope - DigiLearnings">
            <a:extLst>
              <a:ext uri="{FF2B5EF4-FFF2-40B4-BE49-F238E27FC236}">
                <a16:creationId xmlns:a16="http://schemas.microsoft.com/office/drawing/2014/main" id="{ADD4FB96-AB88-42F5-9F97-DD9315DF0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89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51F7D-7025-4F98-9845-6A8FFF662159}"/>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3" name="Content Placeholder 2">
            <a:extLst>
              <a:ext uri="{FF2B5EF4-FFF2-40B4-BE49-F238E27FC236}">
                <a16:creationId xmlns:a16="http://schemas.microsoft.com/office/drawing/2014/main" id="{2562A153-6CDB-4906-8103-DD8EFF351574}"/>
              </a:ext>
            </a:extLst>
          </p:cNvPr>
          <p:cNvSpPr>
            <a:spLocks noGrp="1"/>
          </p:cNvSpPr>
          <p:nvPr>
            <p:ph idx="1"/>
          </p:nvPr>
        </p:nvSpPr>
        <p:spPr>
          <a:xfrm>
            <a:off x="1097280" y="1845734"/>
            <a:ext cx="10058400" cy="4471090"/>
          </a:xfrm>
        </p:spPr>
        <p:txBody>
          <a:bodyPr>
            <a:normAutofit/>
          </a:bodyPr>
          <a:lstStyle/>
          <a:p>
            <a:pPr algn="l"/>
            <a:r>
              <a:rPr lang="en-US" b="1" i="0" u="sng" dirty="0">
                <a:solidFill>
                  <a:srgbClr val="000000"/>
                </a:solidFill>
                <a:effectLst/>
              </a:rPr>
              <a:t>ReLU( Rectified Linear unit) Activation function:</a:t>
            </a:r>
            <a:endParaRPr lang="en-US" b="0" i="0" dirty="0">
              <a:solidFill>
                <a:srgbClr val="000000"/>
              </a:solidFill>
              <a:effectLst/>
            </a:endParaRPr>
          </a:p>
          <a:p>
            <a:pPr algn="l">
              <a:buFont typeface="Wingdings" panose="05000000000000000000" pitchFamily="2" charset="2"/>
              <a:buChar char="v"/>
            </a:pPr>
            <a:r>
              <a:rPr lang="en-US" b="0" i="0" dirty="0">
                <a:solidFill>
                  <a:srgbClr val="000000"/>
                </a:solidFill>
                <a:effectLst/>
              </a:rPr>
              <a:t>Rectified linear unit or ReLU is most widely used activation function right now which ranges from </a:t>
            </a:r>
            <a:r>
              <a:rPr lang="en-US" b="1" i="0" dirty="0">
                <a:solidFill>
                  <a:srgbClr val="000000"/>
                </a:solidFill>
                <a:effectLst/>
              </a:rPr>
              <a:t>0 to infinity</a:t>
            </a:r>
            <a:r>
              <a:rPr lang="en-US" dirty="0">
                <a:solidFill>
                  <a:srgbClr val="000000"/>
                </a:solidFill>
              </a:rPr>
              <a:t>.</a:t>
            </a:r>
            <a:r>
              <a:rPr lang="en-US" b="0" i="0" dirty="0">
                <a:solidFill>
                  <a:srgbClr val="000000"/>
                </a:solidFill>
                <a:effectLst/>
              </a:rPr>
              <a:t> </a:t>
            </a:r>
          </a:p>
          <a:p>
            <a:pPr algn="l">
              <a:buFont typeface="Wingdings" panose="05000000000000000000" pitchFamily="2" charset="2"/>
              <a:buChar char="v"/>
            </a:pPr>
            <a:r>
              <a:rPr lang="en-US" b="0" i="0" dirty="0">
                <a:solidFill>
                  <a:srgbClr val="222222"/>
                </a:solidFill>
                <a:effectLst/>
              </a:rPr>
              <a:t>ReLU has been the most widely used activation function for DL applications with state-of-the-art results.</a:t>
            </a:r>
          </a:p>
          <a:p>
            <a:pPr algn="l">
              <a:buFont typeface="Wingdings" panose="05000000000000000000" pitchFamily="2" charset="2"/>
              <a:buChar char="v"/>
            </a:pPr>
            <a:r>
              <a:rPr lang="en-US" b="0" i="0" dirty="0">
                <a:solidFill>
                  <a:srgbClr val="222222"/>
                </a:solidFill>
                <a:effectLst/>
              </a:rPr>
              <a:t>It provides the upper hand in performance and generalization compared to the Sigmoid and Tanh activation functions.</a:t>
            </a:r>
          </a:p>
          <a:p>
            <a:pPr algn="l">
              <a:buFont typeface="Wingdings" panose="05000000000000000000" pitchFamily="2" charset="2"/>
              <a:buChar char="v"/>
            </a:pPr>
            <a:r>
              <a:rPr lang="en-US" b="0" i="0" dirty="0">
                <a:solidFill>
                  <a:srgbClr val="222222"/>
                </a:solidFill>
                <a:effectLst/>
              </a:rPr>
              <a:t>Along with the overall speed of computation enhanced, ReLU provides faster computation since it does not compute exponentials and divisions.</a:t>
            </a:r>
          </a:p>
          <a:p>
            <a:pPr algn="l">
              <a:buFont typeface="Wingdings" panose="05000000000000000000" pitchFamily="2" charset="2"/>
              <a:buChar char="v"/>
            </a:pPr>
            <a:r>
              <a:rPr lang="en-US" b="0" i="0" dirty="0">
                <a:solidFill>
                  <a:srgbClr val="222222"/>
                </a:solidFill>
                <a:effectLst/>
              </a:rPr>
              <a:t>It easily overfits compared to the sigmoid function and is one of the main limitations. Some techniques like dropout are used to reduce the overfitting.</a:t>
            </a:r>
          </a:p>
          <a:p>
            <a:pPr algn="l"/>
            <a:endParaRPr lang="en-US" b="0" i="0" dirty="0">
              <a:solidFill>
                <a:srgbClr val="000000"/>
              </a:solidFill>
              <a:effectLst/>
              <a:latin typeface="roboto" panose="02000000000000000000" pitchFamily="2" charset="0"/>
            </a:endParaRPr>
          </a:p>
          <a:p>
            <a:endParaRPr lang="en-IN" dirty="0"/>
          </a:p>
        </p:txBody>
      </p:sp>
      <p:pic>
        <p:nvPicPr>
          <p:cNvPr id="4" name="Picture 2" descr="What is Deep Learning and its future scope - DigiLearnings">
            <a:extLst>
              <a:ext uri="{FF2B5EF4-FFF2-40B4-BE49-F238E27FC236}">
                <a16:creationId xmlns:a16="http://schemas.microsoft.com/office/drawing/2014/main" id="{2CBBFE7D-4A67-4CBF-8A43-F7B0F3AF9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323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D8592-CB18-4097-8356-AAC24A43B699}"/>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3" name="Content Placeholder 2">
            <a:extLst>
              <a:ext uri="{FF2B5EF4-FFF2-40B4-BE49-F238E27FC236}">
                <a16:creationId xmlns:a16="http://schemas.microsoft.com/office/drawing/2014/main" id="{400BF016-95FD-4998-82D2-EF76C9BE0969}"/>
              </a:ext>
            </a:extLst>
          </p:cNvPr>
          <p:cNvSpPr>
            <a:spLocks noGrp="1"/>
          </p:cNvSpPr>
          <p:nvPr>
            <p:ph idx="1"/>
          </p:nvPr>
        </p:nvSpPr>
        <p:spPr>
          <a:xfrm>
            <a:off x="1097280" y="1845734"/>
            <a:ext cx="10058400" cy="4396446"/>
          </a:xfrm>
        </p:spPr>
        <p:txBody>
          <a:bodyPr/>
          <a:lstStyle/>
          <a:p>
            <a:r>
              <a:rPr lang="en-IN" b="1" i="0" u="sng" dirty="0">
                <a:solidFill>
                  <a:srgbClr val="000000"/>
                </a:solidFill>
                <a:effectLst/>
              </a:rPr>
              <a:t>Leaky </a:t>
            </a:r>
            <a:r>
              <a:rPr lang="en-IN" b="1" i="0" u="sng" dirty="0" err="1">
                <a:solidFill>
                  <a:srgbClr val="000000"/>
                </a:solidFill>
                <a:effectLst/>
              </a:rPr>
              <a:t>ReLU</a:t>
            </a:r>
            <a:r>
              <a:rPr lang="en-IN" b="1" i="0" u="sng" dirty="0">
                <a:solidFill>
                  <a:srgbClr val="000000"/>
                </a:solidFill>
                <a:effectLst/>
              </a:rPr>
              <a:t> Activation Function</a:t>
            </a:r>
            <a:r>
              <a:rPr lang="en-IN" u="sng" dirty="0">
                <a:solidFill>
                  <a:srgbClr val="000000"/>
                </a:solidFill>
              </a:rPr>
              <a:t>:</a:t>
            </a:r>
            <a:endParaRPr lang="en-US" b="0" i="0" dirty="0">
              <a:solidFill>
                <a:srgbClr val="000000"/>
              </a:solidFill>
              <a:effectLst/>
            </a:endParaRPr>
          </a:p>
          <a:p>
            <a:r>
              <a:rPr lang="en-US" b="0" i="0" dirty="0">
                <a:solidFill>
                  <a:srgbClr val="000000"/>
                </a:solidFill>
                <a:effectLst/>
              </a:rPr>
              <a:t>We needed the </a:t>
            </a:r>
            <a:r>
              <a:rPr lang="en-US" i="0" u="sng" dirty="0">
                <a:solidFill>
                  <a:srgbClr val="000000"/>
                </a:solidFill>
                <a:effectLst/>
              </a:rPr>
              <a:t>Leaky ReLU activation </a:t>
            </a:r>
            <a:r>
              <a:rPr lang="en-US" b="0" i="0" dirty="0">
                <a:solidFill>
                  <a:srgbClr val="000000"/>
                </a:solidFill>
                <a:effectLst/>
              </a:rPr>
              <a:t>function to solve the ‘</a:t>
            </a:r>
            <a:r>
              <a:rPr lang="en-US" i="1" u="sng" dirty="0">
                <a:solidFill>
                  <a:srgbClr val="000000"/>
                </a:solidFill>
                <a:effectLst/>
              </a:rPr>
              <a:t>Dying ReLU</a:t>
            </a:r>
            <a:r>
              <a:rPr lang="en-US" b="0" i="0" dirty="0">
                <a:solidFill>
                  <a:srgbClr val="000000"/>
                </a:solidFill>
                <a:effectLst/>
              </a:rPr>
              <a:t>’ problem. We use Leaky ReLU function instead of ReLU to avoid this unfitting, in Leaky ReLU range is expanded which enhances the performance.</a:t>
            </a:r>
            <a:endParaRPr lang="en-IN" dirty="0"/>
          </a:p>
        </p:txBody>
      </p:sp>
      <p:pic>
        <p:nvPicPr>
          <p:cNvPr id="4" name="Picture 2" descr="What is Deep Learning and its future scope - DigiLearnings">
            <a:extLst>
              <a:ext uri="{FF2B5EF4-FFF2-40B4-BE49-F238E27FC236}">
                <a16:creationId xmlns:a16="http://schemas.microsoft.com/office/drawing/2014/main" id="{E95AE6FA-DA84-4839-83E9-689DB52636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The variation of Leaky ReLU function as an activation function in neural network is presented in the image. Analytics Steps">
            <a:extLst>
              <a:ext uri="{FF2B5EF4-FFF2-40B4-BE49-F238E27FC236}">
                <a16:creationId xmlns:a16="http://schemas.microsoft.com/office/drawing/2014/main" id="{C298BEF1-71A4-4EDD-9FC0-FBE0745C82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3538" y="3564293"/>
            <a:ext cx="7143750" cy="2677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825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24843-8477-4A5A-BD3F-3193C6FD4C72}"/>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5" name="Content Placeholder 4">
            <a:extLst>
              <a:ext uri="{FF2B5EF4-FFF2-40B4-BE49-F238E27FC236}">
                <a16:creationId xmlns:a16="http://schemas.microsoft.com/office/drawing/2014/main" id="{24B96761-2280-4101-968F-6912BF516E4D}"/>
              </a:ext>
            </a:extLst>
          </p:cNvPr>
          <p:cNvSpPr>
            <a:spLocks noGrp="1"/>
          </p:cNvSpPr>
          <p:nvPr>
            <p:ph sz="half" idx="1"/>
          </p:nvPr>
        </p:nvSpPr>
        <p:spPr>
          <a:xfrm>
            <a:off x="1036321" y="1845733"/>
            <a:ext cx="6530806" cy="4611051"/>
          </a:xfrm>
        </p:spPr>
        <p:txBody>
          <a:bodyPr>
            <a:normAutofit fontScale="92500" lnSpcReduction="10000"/>
          </a:bodyPr>
          <a:lstStyle/>
          <a:p>
            <a:pPr algn="l"/>
            <a:r>
              <a:rPr lang="en-US" b="1" i="0" dirty="0">
                <a:solidFill>
                  <a:srgbClr val="000000"/>
                </a:solidFill>
                <a:effectLst/>
              </a:rPr>
              <a:t> </a:t>
            </a:r>
            <a:r>
              <a:rPr lang="en-US" b="1" i="0" u="sng" dirty="0">
                <a:solidFill>
                  <a:srgbClr val="000000"/>
                </a:solidFill>
                <a:effectLst/>
              </a:rPr>
              <a:t>Sigmoid Activation Function</a:t>
            </a:r>
            <a:r>
              <a:rPr lang="en-US" u="sng" dirty="0">
                <a:solidFill>
                  <a:srgbClr val="000000"/>
                </a:solidFill>
              </a:rPr>
              <a:t>:</a:t>
            </a:r>
          </a:p>
          <a:p>
            <a:pPr algn="l">
              <a:buFont typeface="Wingdings" panose="05000000000000000000" pitchFamily="2" charset="2"/>
              <a:buChar char="v"/>
            </a:pPr>
            <a:r>
              <a:rPr lang="en-US" b="0" i="0" dirty="0">
                <a:solidFill>
                  <a:srgbClr val="000000"/>
                </a:solidFill>
                <a:effectLst/>
              </a:rPr>
              <a:t>This AF is used mostly used as it does its task with great efficiency, it basically is a probabilistic approach towards decision making and ranges in between</a:t>
            </a:r>
            <a:r>
              <a:rPr lang="en-US" b="1" i="0" dirty="0">
                <a:solidFill>
                  <a:srgbClr val="000000"/>
                </a:solidFill>
                <a:effectLst/>
              </a:rPr>
              <a:t> 0 to 1,</a:t>
            </a:r>
            <a:r>
              <a:rPr lang="en-US" b="0" i="0" dirty="0">
                <a:solidFill>
                  <a:srgbClr val="000000"/>
                </a:solidFill>
                <a:effectLst/>
              </a:rPr>
              <a:t> so when we have to make a decision or to predict an output, we use this activation function because of the range is the minimum. therefore, prediction would be more accurate.</a:t>
            </a:r>
          </a:p>
          <a:p>
            <a:pPr algn="l">
              <a:buFont typeface="Wingdings" panose="05000000000000000000" pitchFamily="2" charset="2"/>
              <a:buChar char="v"/>
            </a:pPr>
            <a:r>
              <a:rPr lang="en-US" b="0" i="0" dirty="0">
                <a:solidFill>
                  <a:srgbClr val="000000"/>
                </a:solidFill>
                <a:effectLst/>
              </a:rPr>
              <a:t> The equation for the sigmoid function is </a:t>
            </a:r>
            <a:r>
              <a:rPr lang="en-US" b="1" i="1" dirty="0">
                <a:solidFill>
                  <a:srgbClr val="000000"/>
                </a:solidFill>
                <a:effectLst/>
              </a:rPr>
              <a:t>f(x) = 1/(1+e</a:t>
            </a:r>
            <a:r>
              <a:rPr lang="en-US" b="1" i="1" baseline="30000" dirty="0">
                <a:solidFill>
                  <a:srgbClr val="000000"/>
                </a:solidFill>
                <a:effectLst/>
              </a:rPr>
              <a:t>(-x)</a:t>
            </a:r>
            <a:r>
              <a:rPr lang="en-US" b="1" i="1" dirty="0">
                <a:solidFill>
                  <a:srgbClr val="000000"/>
                </a:solidFill>
                <a:effectLst/>
              </a:rPr>
              <a:t> )</a:t>
            </a:r>
          </a:p>
          <a:p>
            <a:pPr algn="l">
              <a:buFont typeface="Wingdings" panose="05000000000000000000" pitchFamily="2" charset="2"/>
              <a:buChar char="v"/>
            </a:pPr>
            <a:r>
              <a:rPr lang="en-US" b="0" i="0" dirty="0">
                <a:solidFill>
                  <a:srgbClr val="000000"/>
                </a:solidFill>
                <a:effectLst/>
              </a:rPr>
              <a:t>The sigmoid function causes a problem mainly termed as vanishing gradient problem which occurs because we convert large input in between the range of 0 to 1 and therefore their derivatives become much smaller which does not give satisfactory output. </a:t>
            </a:r>
          </a:p>
          <a:p>
            <a:pPr algn="l">
              <a:buFont typeface="Wingdings" panose="05000000000000000000" pitchFamily="2" charset="2"/>
              <a:buChar char="v"/>
            </a:pPr>
            <a:r>
              <a:rPr lang="en-US" b="0" i="0" dirty="0">
                <a:solidFill>
                  <a:srgbClr val="000000"/>
                </a:solidFill>
                <a:effectLst/>
              </a:rPr>
              <a:t>To solve this problem another activation function such as ReLU is used where we do not have a small derivative problem.</a:t>
            </a:r>
          </a:p>
          <a:p>
            <a:pPr algn="l">
              <a:buFont typeface="Wingdings" panose="05000000000000000000" pitchFamily="2" charset="2"/>
              <a:buChar char="v"/>
            </a:pPr>
            <a:endParaRPr lang="en-US" b="0" i="0" dirty="0">
              <a:solidFill>
                <a:srgbClr val="000000"/>
              </a:solidFill>
              <a:effectLst/>
              <a:latin typeface="roboto" panose="02000000000000000000" pitchFamily="2" charset="0"/>
            </a:endParaRPr>
          </a:p>
          <a:p>
            <a:endParaRPr lang="en-IN" dirty="0"/>
          </a:p>
        </p:txBody>
      </p:sp>
      <p:pic>
        <p:nvPicPr>
          <p:cNvPr id="4" name="Picture 2" descr="What is Deep Learning and its future scope - DigiLearnings">
            <a:extLst>
              <a:ext uri="{FF2B5EF4-FFF2-40B4-BE49-F238E27FC236}">
                <a16:creationId xmlns:a16="http://schemas.microsoft.com/office/drawing/2014/main" id="{E0637403-4A9E-4E66-AE58-5A3B91A672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igmoid Activation Function">
            <a:extLst>
              <a:ext uri="{FF2B5EF4-FFF2-40B4-BE49-F238E27FC236}">
                <a16:creationId xmlns:a16="http://schemas.microsoft.com/office/drawing/2014/main" id="{7FFA1023-5DF9-40E9-A508-611B8BCC9B4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567127" y="1845732"/>
            <a:ext cx="3588552" cy="4275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204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B6EC3-E6BF-4366-8697-DC71C77342F7}"/>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3" name="Content Placeholder 2">
            <a:extLst>
              <a:ext uri="{FF2B5EF4-FFF2-40B4-BE49-F238E27FC236}">
                <a16:creationId xmlns:a16="http://schemas.microsoft.com/office/drawing/2014/main" id="{8216C4B9-4FB8-4603-B58D-6BE67FD7F894}"/>
              </a:ext>
            </a:extLst>
          </p:cNvPr>
          <p:cNvSpPr>
            <a:spLocks noGrp="1"/>
          </p:cNvSpPr>
          <p:nvPr>
            <p:ph idx="1"/>
          </p:nvPr>
        </p:nvSpPr>
        <p:spPr>
          <a:xfrm>
            <a:off x="1097280" y="1845733"/>
            <a:ext cx="10058400" cy="4536405"/>
          </a:xfrm>
        </p:spPr>
        <p:txBody>
          <a:bodyPr/>
          <a:lstStyle/>
          <a:p>
            <a:r>
              <a:rPr lang="en-IN" b="1" i="0" u="sng" dirty="0">
                <a:solidFill>
                  <a:srgbClr val="000000"/>
                </a:solidFill>
                <a:effectLst/>
              </a:rPr>
              <a:t>Hyperbolic Tangent Activation Function(Tanh):</a:t>
            </a:r>
            <a:endParaRPr lang="en-IN" b="0" i="0" dirty="0">
              <a:solidFill>
                <a:srgbClr val="000000"/>
              </a:solidFill>
              <a:effectLst/>
            </a:endParaRPr>
          </a:p>
          <a:p>
            <a:pPr>
              <a:buFont typeface="Wingdings" panose="05000000000000000000" pitchFamily="2" charset="2"/>
              <a:buChar char="v"/>
            </a:pPr>
            <a:r>
              <a:rPr lang="en-US" b="0" i="0" dirty="0">
                <a:solidFill>
                  <a:srgbClr val="000000"/>
                </a:solidFill>
                <a:effectLst/>
              </a:rPr>
              <a:t>This activation function is slightly better than the sigmoid function.</a:t>
            </a:r>
          </a:p>
          <a:p>
            <a:pPr>
              <a:buFont typeface="Wingdings" panose="05000000000000000000" pitchFamily="2" charset="2"/>
              <a:buChar char="v"/>
            </a:pPr>
            <a:r>
              <a:rPr lang="en-US" dirty="0">
                <a:solidFill>
                  <a:srgbClr val="000000"/>
                </a:solidFill>
              </a:rPr>
              <a:t>Tanh is </a:t>
            </a:r>
            <a:r>
              <a:rPr lang="en-US" b="0" i="0" dirty="0">
                <a:solidFill>
                  <a:srgbClr val="000000"/>
                </a:solidFill>
                <a:effectLst/>
              </a:rPr>
              <a:t>like the </a:t>
            </a:r>
            <a:r>
              <a:rPr lang="en-US" b="1" i="0" dirty="0">
                <a:solidFill>
                  <a:srgbClr val="000000"/>
                </a:solidFill>
                <a:effectLst/>
              </a:rPr>
              <a:t>sigmoid function,</a:t>
            </a:r>
            <a:r>
              <a:rPr lang="en-US" b="0" i="0" dirty="0">
                <a:solidFill>
                  <a:srgbClr val="000000"/>
                </a:solidFill>
                <a:effectLst/>
              </a:rPr>
              <a:t> it is also used to predict or to differentiate between two classes but it maps the negative input into negative quantity only and ranges in between </a:t>
            </a:r>
            <a:r>
              <a:rPr lang="en-US" b="1" i="0" dirty="0">
                <a:solidFill>
                  <a:srgbClr val="000000"/>
                </a:solidFill>
                <a:effectLst/>
              </a:rPr>
              <a:t>-1 to  1.</a:t>
            </a:r>
          </a:p>
          <a:p>
            <a:pPr algn="l">
              <a:buFont typeface="Wingdings" panose="05000000000000000000" pitchFamily="2" charset="2"/>
              <a:buChar char="v"/>
            </a:pPr>
            <a:r>
              <a:rPr lang="en-US" b="0" i="0" dirty="0">
                <a:solidFill>
                  <a:srgbClr val="222222"/>
                </a:solidFill>
                <a:effectLst/>
              </a:rPr>
              <a:t>It is advised to use tanh function instead of sigmoid function if your output is other than 0 and 1.</a:t>
            </a:r>
          </a:p>
          <a:p>
            <a:pPr algn="l">
              <a:buFont typeface="Wingdings" panose="05000000000000000000" pitchFamily="2" charset="2"/>
              <a:buChar char="v"/>
            </a:pPr>
            <a:r>
              <a:rPr lang="en-US" b="0" i="0" dirty="0">
                <a:solidFill>
                  <a:srgbClr val="222222"/>
                </a:solidFill>
                <a:effectLst/>
              </a:rPr>
              <a:t>The tanh functions have been used mostly in RNN for natural language processing and speech recognition tasks.</a:t>
            </a:r>
          </a:p>
          <a:p>
            <a:endParaRPr lang="en-IN" dirty="0"/>
          </a:p>
        </p:txBody>
      </p:sp>
      <p:pic>
        <p:nvPicPr>
          <p:cNvPr id="5" name="Picture 4">
            <a:extLst>
              <a:ext uri="{FF2B5EF4-FFF2-40B4-BE49-F238E27FC236}">
                <a16:creationId xmlns:a16="http://schemas.microsoft.com/office/drawing/2014/main" id="{B265CBEE-C7BD-47CC-ABB8-FB216A2D994F}"/>
              </a:ext>
            </a:extLst>
          </p:cNvPr>
          <p:cNvPicPr>
            <a:picLocks noChangeAspect="1"/>
          </p:cNvPicPr>
          <p:nvPr/>
        </p:nvPicPr>
        <p:blipFill>
          <a:blip r:embed="rId2"/>
          <a:stretch>
            <a:fillRect/>
          </a:stretch>
        </p:blipFill>
        <p:spPr>
          <a:xfrm>
            <a:off x="3336665" y="4627984"/>
            <a:ext cx="5238750" cy="1632858"/>
          </a:xfrm>
          <a:prstGeom prst="rect">
            <a:avLst/>
          </a:prstGeom>
        </p:spPr>
      </p:pic>
      <p:pic>
        <p:nvPicPr>
          <p:cNvPr id="6" name="Picture 2" descr="What is Deep Learning and its future scope - DigiLearnings">
            <a:extLst>
              <a:ext uri="{FF2B5EF4-FFF2-40B4-BE49-F238E27FC236}">
                <a16:creationId xmlns:a16="http://schemas.microsoft.com/office/drawing/2014/main" id="{829D5CE4-F9D5-476E-85FC-44AB07FDB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779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6ED29-E4D3-4690-83F2-517AB228AC6E}"/>
              </a:ext>
            </a:extLst>
          </p:cNvPr>
          <p:cNvSpPr>
            <a:spLocks noGrp="1"/>
          </p:cNvSpPr>
          <p:nvPr>
            <p:ph type="title"/>
          </p:nvPr>
        </p:nvSpPr>
        <p:spPr/>
        <p:txBody>
          <a:bodyPr/>
          <a:lstStyle/>
          <a:p>
            <a:r>
              <a:rPr lang="en-US" sz="4800" b="1" dirty="0">
                <a:solidFill>
                  <a:srgbClr val="0E101A"/>
                </a:solidFill>
                <a:effectLst/>
              </a:rPr>
              <a:t>Deep Learning</a:t>
            </a:r>
            <a:r>
              <a:rPr lang="en-US" sz="4800" dirty="0">
                <a:solidFill>
                  <a:srgbClr val="0E101A"/>
                </a:solidFill>
                <a:effectLst/>
              </a:rPr>
              <a:t> </a:t>
            </a:r>
            <a:endParaRPr lang="en-IN" dirty="0"/>
          </a:p>
        </p:txBody>
      </p:sp>
      <p:sp>
        <p:nvSpPr>
          <p:cNvPr id="3" name="Content Placeholder 2">
            <a:extLst>
              <a:ext uri="{FF2B5EF4-FFF2-40B4-BE49-F238E27FC236}">
                <a16:creationId xmlns:a16="http://schemas.microsoft.com/office/drawing/2014/main" id="{CB796F3D-CA22-41E4-BD25-C496088EC78C}"/>
              </a:ext>
            </a:extLst>
          </p:cNvPr>
          <p:cNvSpPr>
            <a:spLocks noGrp="1"/>
          </p:cNvSpPr>
          <p:nvPr>
            <p:ph idx="1"/>
          </p:nvPr>
        </p:nvSpPr>
        <p:spPr>
          <a:xfrm>
            <a:off x="1097280" y="1845734"/>
            <a:ext cx="10058400" cy="4527074"/>
          </a:xfrm>
        </p:spPr>
        <p:txBody>
          <a:bodyPr>
            <a:normAutofit fontScale="92500" lnSpcReduction="20000"/>
          </a:bodyPr>
          <a:lstStyle/>
          <a:p>
            <a:r>
              <a:rPr lang="en-IN" sz="2200" b="1" u="sng" dirty="0"/>
              <a:t>How Deep Learning Works: </a:t>
            </a:r>
          </a:p>
          <a:p>
            <a:pPr marL="0" indent="0">
              <a:spcBef>
                <a:spcPts val="0"/>
              </a:spcBef>
              <a:spcAft>
                <a:spcPts val="0"/>
              </a:spcAft>
              <a:buNone/>
            </a:pPr>
            <a:endParaRPr lang="en-US" sz="2200" dirty="0">
              <a:solidFill>
                <a:srgbClr val="0E101A"/>
              </a:solidFill>
              <a:effectLst/>
            </a:endParaRPr>
          </a:p>
          <a:p>
            <a:pPr>
              <a:spcBef>
                <a:spcPts val="0"/>
              </a:spcBef>
              <a:spcAft>
                <a:spcPts val="0"/>
              </a:spcAft>
              <a:buFont typeface="Wingdings" panose="05000000000000000000" pitchFamily="2" charset="2"/>
              <a:buChar char="v"/>
            </a:pPr>
            <a:r>
              <a:rPr lang="en-US" sz="2200" dirty="0">
                <a:solidFill>
                  <a:srgbClr val="0E101A"/>
                </a:solidFill>
                <a:effectLst/>
              </a:rPr>
              <a:t> Most deep learning methods use neural network architectures, which is why deep learning models are often referred to as </a:t>
            </a:r>
            <a:r>
              <a:rPr lang="en-US" sz="2200" b="1" dirty="0">
                <a:solidFill>
                  <a:srgbClr val="0E101A"/>
                </a:solidFill>
                <a:effectLst/>
              </a:rPr>
              <a:t>deep neural networks</a:t>
            </a:r>
            <a:r>
              <a:rPr lang="en-US" sz="2200" dirty="0">
                <a:solidFill>
                  <a:srgbClr val="0E101A"/>
                </a:solidFill>
                <a:effectLst/>
              </a:rPr>
              <a:t>.</a:t>
            </a:r>
          </a:p>
          <a:p>
            <a:pPr>
              <a:spcBef>
                <a:spcPts val="0"/>
              </a:spcBef>
              <a:spcAft>
                <a:spcPts val="0"/>
              </a:spcAft>
              <a:buFont typeface="Wingdings" panose="05000000000000000000" pitchFamily="2" charset="2"/>
              <a:buChar char="v"/>
            </a:pPr>
            <a:endParaRPr lang="en-US" sz="2200" dirty="0">
              <a:solidFill>
                <a:srgbClr val="0E101A"/>
              </a:solidFill>
              <a:effectLst/>
            </a:endParaRPr>
          </a:p>
          <a:p>
            <a:pPr>
              <a:spcBef>
                <a:spcPts val="0"/>
              </a:spcBef>
              <a:spcAft>
                <a:spcPts val="0"/>
              </a:spcAft>
              <a:buFont typeface="Wingdings" panose="05000000000000000000" pitchFamily="2" charset="2"/>
              <a:buChar char="v"/>
            </a:pPr>
            <a:r>
              <a:rPr lang="en-US" sz="2200" dirty="0">
                <a:solidFill>
                  <a:srgbClr val="0E101A"/>
                </a:solidFill>
                <a:effectLst/>
              </a:rPr>
              <a:t>The term “deep” usually refers to the number of hidden layers in the neural network. Traditional neural networks only contain 2-3 hidden layers, while deep networks can have as many as 150.</a:t>
            </a:r>
          </a:p>
          <a:p>
            <a:pPr>
              <a:spcBef>
                <a:spcPts val="0"/>
              </a:spcBef>
              <a:spcAft>
                <a:spcPts val="0"/>
              </a:spcAft>
              <a:buFont typeface="Wingdings" panose="05000000000000000000" pitchFamily="2" charset="2"/>
              <a:buChar char="v"/>
            </a:pPr>
            <a:endParaRPr lang="en-US" sz="2200" dirty="0">
              <a:solidFill>
                <a:srgbClr val="0E101A"/>
              </a:solidFill>
              <a:effectLst/>
            </a:endParaRPr>
          </a:p>
          <a:p>
            <a:pPr>
              <a:spcBef>
                <a:spcPts val="0"/>
              </a:spcBef>
              <a:spcAft>
                <a:spcPts val="0"/>
              </a:spcAft>
              <a:buFont typeface="Wingdings" panose="05000000000000000000" pitchFamily="2" charset="2"/>
              <a:buChar char="v"/>
            </a:pPr>
            <a:r>
              <a:rPr lang="en-US" sz="2200" dirty="0">
                <a:solidFill>
                  <a:srgbClr val="0E101A"/>
                </a:solidFill>
                <a:effectLst/>
              </a:rPr>
              <a:t>Deep learning models are trained by using large sets of labeled data and neural network architectures that learn features directly from the data without the need for manual feature extraction.</a:t>
            </a:r>
          </a:p>
          <a:p>
            <a:pPr algn="l">
              <a:buFont typeface="Wingdings" panose="05000000000000000000" pitchFamily="2" charset="2"/>
              <a:buChar char="v"/>
            </a:pPr>
            <a:r>
              <a:rPr lang="en-US" sz="2200" b="0" i="0" dirty="0">
                <a:solidFill>
                  <a:srgbClr val="1A1A1A"/>
                </a:solidFill>
                <a:effectLst/>
              </a:rPr>
              <a:t>One of the most popular types of deep neural networks is known as </a:t>
            </a:r>
            <a:r>
              <a:rPr lang="en-US" sz="2200" b="0" i="0" u="none" strike="noStrike" dirty="0">
                <a:solidFill>
                  <a:srgbClr val="0076A8"/>
                </a:solidFill>
                <a:effectLst/>
              </a:rPr>
              <a:t> </a:t>
            </a:r>
            <a:r>
              <a:rPr lang="en-US" sz="2200" b="1" i="0" dirty="0">
                <a:solidFill>
                  <a:srgbClr val="1A1A1A"/>
                </a:solidFill>
                <a:effectLst/>
              </a:rPr>
              <a:t>(CNN</a:t>
            </a:r>
            <a:r>
              <a:rPr lang="en-US" sz="2200" b="0" i="0" dirty="0">
                <a:solidFill>
                  <a:srgbClr val="1A1A1A"/>
                </a:solidFill>
                <a:effectLst/>
              </a:rPr>
              <a:t> or</a:t>
            </a:r>
            <a:r>
              <a:rPr lang="en-US" sz="2200" b="1" i="0" dirty="0">
                <a:solidFill>
                  <a:srgbClr val="1A1A1A"/>
                </a:solidFill>
                <a:effectLst/>
              </a:rPr>
              <a:t> ConvNet)</a:t>
            </a:r>
            <a:r>
              <a:rPr lang="en-US" sz="2200" b="0" i="0" dirty="0">
                <a:solidFill>
                  <a:srgbClr val="1A1A1A"/>
                </a:solidFill>
                <a:effectLst/>
              </a:rPr>
              <a:t>. </a:t>
            </a:r>
          </a:p>
          <a:p>
            <a:pPr algn="l">
              <a:buFont typeface="Wingdings" panose="05000000000000000000" pitchFamily="2" charset="2"/>
              <a:buChar char="v"/>
            </a:pPr>
            <a:r>
              <a:rPr lang="en-US" sz="2200" b="0" i="0" dirty="0">
                <a:solidFill>
                  <a:srgbClr val="1A1A1A"/>
                </a:solidFill>
                <a:effectLst/>
              </a:rPr>
              <a:t>The CNN works by extracting features directly from images. The relevant features are not pretrained; they are learned while the network trains on a collection of images. </a:t>
            </a:r>
          </a:p>
          <a:p>
            <a:pPr algn="l">
              <a:buFont typeface="Wingdings" panose="05000000000000000000" pitchFamily="2" charset="2"/>
              <a:buChar char="v"/>
            </a:pPr>
            <a:r>
              <a:rPr lang="en-US" sz="2200" b="0" i="0" dirty="0">
                <a:solidFill>
                  <a:srgbClr val="1A1A1A"/>
                </a:solidFill>
                <a:effectLst/>
              </a:rPr>
              <a:t>This automated feature extraction makes deep learning models highly accurate for computer vision tasks such as object classification.</a:t>
            </a:r>
          </a:p>
          <a:p>
            <a:endParaRPr lang="en-IN" b="1" u="sng" dirty="0"/>
          </a:p>
        </p:txBody>
      </p:sp>
      <p:pic>
        <p:nvPicPr>
          <p:cNvPr id="4" name="Picture 2" descr="What is Deep Learning and its future scope - DigiLearnings">
            <a:extLst>
              <a:ext uri="{FF2B5EF4-FFF2-40B4-BE49-F238E27FC236}">
                <a16:creationId xmlns:a16="http://schemas.microsoft.com/office/drawing/2014/main" id="{D7D50F30-FF94-40BB-8CF9-20BF98F95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830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DA30-CF24-4BFD-AA3E-85F83A21D9A2}"/>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3" name="Content Placeholder 2">
            <a:extLst>
              <a:ext uri="{FF2B5EF4-FFF2-40B4-BE49-F238E27FC236}">
                <a16:creationId xmlns:a16="http://schemas.microsoft.com/office/drawing/2014/main" id="{E6D75E01-517D-4528-9623-ED26291C4AB4}"/>
              </a:ext>
            </a:extLst>
          </p:cNvPr>
          <p:cNvSpPr>
            <a:spLocks noGrp="1"/>
          </p:cNvSpPr>
          <p:nvPr>
            <p:ph idx="1"/>
          </p:nvPr>
        </p:nvSpPr>
        <p:spPr>
          <a:xfrm>
            <a:off x="1097280" y="1845733"/>
            <a:ext cx="10058400" cy="4545735"/>
          </a:xfrm>
        </p:spPr>
        <p:txBody>
          <a:bodyPr>
            <a:normAutofit/>
          </a:bodyPr>
          <a:lstStyle/>
          <a:p>
            <a:pPr algn="l"/>
            <a:r>
              <a:rPr lang="en-IN" b="1" i="0" u="sng" dirty="0">
                <a:effectLst/>
              </a:rPr>
              <a:t>Relu:</a:t>
            </a:r>
            <a:r>
              <a:rPr lang="en-IN" b="1" dirty="0"/>
              <a:t> </a:t>
            </a:r>
            <a:r>
              <a:rPr lang="en-IN" b="0" i="0" dirty="0">
                <a:solidFill>
                  <a:srgbClr val="000000"/>
                </a:solidFill>
                <a:effectLst/>
              </a:rPr>
              <a:t>Applies Rectified Linear Unit.</a:t>
            </a:r>
          </a:p>
          <a:p>
            <a:pPr algn="l"/>
            <a:endParaRPr lang="en-IN" b="0" i="0" dirty="0">
              <a:solidFill>
                <a:srgbClr val="000000"/>
              </a:solidFill>
              <a:effectLst/>
            </a:endParaRPr>
          </a:p>
          <a:p>
            <a:r>
              <a:rPr lang="en-IN" dirty="0"/>
              <a:t>         </a:t>
            </a:r>
          </a:p>
          <a:p>
            <a:pPr marL="0" indent="0">
              <a:buNone/>
            </a:pPr>
            <a:endParaRPr lang="en-IN" dirty="0"/>
          </a:p>
          <a:p>
            <a:pPr algn="l"/>
            <a:r>
              <a:rPr lang="en-IN" b="1" i="0" u="sng" dirty="0">
                <a:effectLst/>
              </a:rPr>
              <a:t>Tanh:</a:t>
            </a:r>
            <a:r>
              <a:rPr lang="en-IN" b="1" dirty="0"/>
              <a:t> </a:t>
            </a:r>
            <a:r>
              <a:rPr lang="en-IN" b="0" i="0" dirty="0">
                <a:solidFill>
                  <a:srgbClr val="000000"/>
                </a:solidFill>
                <a:effectLst/>
              </a:rPr>
              <a:t>Applies Hyperbolic tangent function.</a:t>
            </a:r>
          </a:p>
          <a:p>
            <a:pPr marL="0" indent="0">
              <a:buNone/>
            </a:pPr>
            <a:endParaRPr lang="en-IN" dirty="0"/>
          </a:p>
          <a:p>
            <a:pPr marL="0" indent="0">
              <a:buNone/>
            </a:pPr>
            <a:endParaRPr lang="en-IN" dirty="0"/>
          </a:p>
          <a:p>
            <a:pPr marL="0" indent="0">
              <a:spcBef>
                <a:spcPts val="0"/>
              </a:spcBef>
              <a:spcAft>
                <a:spcPts val="0"/>
              </a:spcAft>
              <a:buNone/>
            </a:pPr>
            <a:endParaRPr lang="en-IN" dirty="0"/>
          </a:p>
          <a:p>
            <a:pPr marL="0" indent="0">
              <a:spcBef>
                <a:spcPts val="0"/>
              </a:spcBef>
              <a:spcAft>
                <a:spcPts val="0"/>
              </a:spcAft>
              <a:buNone/>
            </a:pPr>
            <a:r>
              <a:rPr lang="en-IN" b="1" dirty="0">
                <a:solidFill>
                  <a:srgbClr val="0E101A"/>
                </a:solidFill>
                <a:effectLst/>
              </a:rPr>
              <a:t> </a:t>
            </a:r>
            <a:r>
              <a:rPr lang="en-IN" b="1" u="sng" dirty="0">
                <a:solidFill>
                  <a:srgbClr val="0E101A"/>
                </a:solidFill>
                <a:effectLst/>
              </a:rPr>
              <a:t>Sigmoid</a:t>
            </a:r>
            <a:r>
              <a:rPr lang="en-IN" b="1" u="sng" dirty="0">
                <a:solidFill>
                  <a:srgbClr val="0E101A"/>
                </a:solidFill>
              </a:rPr>
              <a:t>:</a:t>
            </a:r>
            <a:r>
              <a:rPr lang="en-IN" b="1" dirty="0">
                <a:solidFill>
                  <a:srgbClr val="0E101A"/>
                </a:solidFill>
              </a:rPr>
              <a:t> </a:t>
            </a:r>
            <a:r>
              <a:rPr lang="en-IN" dirty="0">
                <a:solidFill>
                  <a:srgbClr val="0E101A"/>
                </a:solidFill>
                <a:effectLst/>
              </a:rPr>
              <a:t>Applies Sigmoid function.</a:t>
            </a:r>
          </a:p>
          <a:p>
            <a:pPr marL="0" indent="0">
              <a:spcBef>
                <a:spcPts val="0"/>
              </a:spcBef>
              <a:spcAft>
                <a:spcPts val="0"/>
              </a:spcAft>
              <a:buNone/>
            </a:pPr>
            <a:endParaRPr lang="en-IN" dirty="0">
              <a:solidFill>
                <a:srgbClr val="0E101A"/>
              </a:solidFill>
              <a:effectLst/>
            </a:endParaRPr>
          </a:p>
          <a:p>
            <a:r>
              <a:rPr lang="en-IN" dirty="0"/>
              <a:t>                                                                                                                                                                                                                                </a:t>
            </a:r>
          </a:p>
        </p:txBody>
      </p:sp>
      <p:pic>
        <p:nvPicPr>
          <p:cNvPr id="4" name="Picture 2" descr="What is Deep Learning and its future scope - DigiLearnings">
            <a:extLst>
              <a:ext uri="{FF2B5EF4-FFF2-40B4-BE49-F238E27FC236}">
                <a16:creationId xmlns:a16="http://schemas.microsoft.com/office/drawing/2014/main" id="{69B488BA-D527-4245-AC7B-C72432C30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C939C85-B754-4F70-AC95-7F4BFFDAB255}"/>
              </a:ext>
            </a:extLst>
          </p:cNvPr>
          <p:cNvPicPr>
            <a:picLocks noChangeAspect="1"/>
          </p:cNvPicPr>
          <p:nvPr/>
        </p:nvPicPr>
        <p:blipFill>
          <a:blip r:embed="rId3"/>
          <a:stretch>
            <a:fillRect/>
          </a:stretch>
        </p:blipFill>
        <p:spPr>
          <a:xfrm>
            <a:off x="1198012" y="2219325"/>
            <a:ext cx="6343650" cy="1209675"/>
          </a:xfrm>
          <a:prstGeom prst="rect">
            <a:avLst/>
          </a:prstGeom>
        </p:spPr>
      </p:pic>
      <p:pic>
        <p:nvPicPr>
          <p:cNvPr id="10" name="Picture 9">
            <a:extLst>
              <a:ext uri="{FF2B5EF4-FFF2-40B4-BE49-F238E27FC236}">
                <a16:creationId xmlns:a16="http://schemas.microsoft.com/office/drawing/2014/main" id="{7DDD60BA-66A1-4873-92E7-148C3C2229DA}"/>
              </a:ext>
            </a:extLst>
          </p:cNvPr>
          <p:cNvPicPr>
            <a:picLocks noChangeAspect="1"/>
          </p:cNvPicPr>
          <p:nvPr/>
        </p:nvPicPr>
        <p:blipFill>
          <a:blip r:embed="rId4"/>
          <a:stretch>
            <a:fillRect/>
          </a:stretch>
        </p:blipFill>
        <p:spPr>
          <a:xfrm>
            <a:off x="1198012" y="4085943"/>
            <a:ext cx="6353175" cy="1038225"/>
          </a:xfrm>
          <a:prstGeom prst="rect">
            <a:avLst/>
          </a:prstGeom>
        </p:spPr>
      </p:pic>
      <p:pic>
        <p:nvPicPr>
          <p:cNvPr id="14" name="Picture 13">
            <a:extLst>
              <a:ext uri="{FF2B5EF4-FFF2-40B4-BE49-F238E27FC236}">
                <a16:creationId xmlns:a16="http://schemas.microsoft.com/office/drawing/2014/main" id="{8F131DC2-CE1A-4C8E-A974-D848116FFDE7}"/>
              </a:ext>
            </a:extLst>
          </p:cNvPr>
          <p:cNvPicPr>
            <a:picLocks noChangeAspect="1"/>
          </p:cNvPicPr>
          <p:nvPr/>
        </p:nvPicPr>
        <p:blipFill>
          <a:blip r:embed="rId5"/>
          <a:stretch>
            <a:fillRect/>
          </a:stretch>
        </p:blipFill>
        <p:spPr>
          <a:xfrm>
            <a:off x="1198012" y="5669210"/>
            <a:ext cx="6638925" cy="504825"/>
          </a:xfrm>
          <a:prstGeom prst="rect">
            <a:avLst/>
          </a:prstGeom>
        </p:spPr>
      </p:pic>
    </p:spTree>
    <p:extLst>
      <p:ext uri="{BB962C8B-B14F-4D97-AF65-F5344CB8AC3E}">
        <p14:creationId xmlns:p14="http://schemas.microsoft.com/office/powerpoint/2010/main" val="3182073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1BEF7-5A42-4A10-9FE2-97BB92BBFA95}"/>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3" name="Content Placeholder 2">
            <a:extLst>
              <a:ext uri="{FF2B5EF4-FFF2-40B4-BE49-F238E27FC236}">
                <a16:creationId xmlns:a16="http://schemas.microsoft.com/office/drawing/2014/main" id="{C71AC1D9-B532-416A-B830-BFFC3E5B590F}"/>
              </a:ext>
            </a:extLst>
          </p:cNvPr>
          <p:cNvSpPr>
            <a:spLocks noGrp="1"/>
          </p:cNvSpPr>
          <p:nvPr>
            <p:ph idx="1"/>
          </p:nvPr>
        </p:nvSpPr>
        <p:spPr>
          <a:xfrm>
            <a:off x="1097280" y="1845734"/>
            <a:ext cx="10058400" cy="4592388"/>
          </a:xfrm>
        </p:spPr>
        <p:txBody>
          <a:bodyPr>
            <a:normAutofit/>
          </a:bodyPr>
          <a:lstStyle/>
          <a:p>
            <a:pPr algn="l"/>
            <a:r>
              <a:rPr lang="en-US" b="1" i="0" u="sng" dirty="0">
                <a:solidFill>
                  <a:srgbClr val="000000"/>
                </a:solidFill>
                <a:effectLst/>
              </a:rPr>
              <a:t>Softmax Activation Function:</a:t>
            </a:r>
            <a:endParaRPr lang="en-US" b="0" i="0" dirty="0">
              <a:solidFill>
                <a:srgbClr val="000000"/>
              </a:solidFill>
              <a:effectLst/>
            </a:endParaRPr>
          </a:p>
          <a:p>
            <a:pPr algn="l">
              <a:buFont typeface="Wingdings" panose="05000000000000000000" pitchFamily="2" charset="2"/>
              <a:buChar char="v"/>
            </a:pPr>
            <a:r>
              <a:rPr lang="en-US" b="0" i="0" dirty="0">
                <a:solidFill>
                  <a:srgbClr val="000000"/>
                </a:solidFill>
                <a:effectLst/>
              </a:rPr>
              <a:t> Softmax is used mainly at the last layer i.e. output layer for decision making the same as sigmoid activation works.</a:t>
            </a:r>
          </a:p>
          <a:p>
            <a:pPr algn="l">
              <a:buFont typeface="Wingdings" panose="05000000000000000000" pitchFamily="2" charset="2"/>
              <a:buChar char="v"/>
            </a:pPr>
            <a:r>
              <a:rPr lang="en-US" b="0" i="0" dirty="0">
                <a:solidFill>
                  <a:srgbClr val="000000"/>
                </a:solidFill>
                <a:effectLst/>
              </a:rPr>
              <a:t>For </a:t>
            </a:r>
            <a:r>
              <a:rPr lang="en-US" b="1" i="0" dirty="0">
                <a:solidFill>
                  <a:srgbClr val="000000"/>
                </a:solidFill>
                <a:effectLst/>
              </a:rPr>
              <a:t>Binary classification</a:t>
            </a:r>
            <a:r>
              <a:rPr lang="en-US" b="0" i="0" dirty="0">
                <a:solidFill>
                  <a:srgbClr val="000000"/>
                </a:solidFill>
                <a:effectLst/>
              </a:rPr>
              <a:t>, both </a:t>
            </a:r>
            <a:r>
              <a:rPr lang="en-US" b="1" i="0" dirty="0">
                <a:solidFill>
                  <a:srgbClr val="000000"/>
                </a:solidFill>
                <a:effectLst/>
              </a:rPr>
              <a:t>sigmoid</a:t>
            </a:r>
            <a:r>
              <a:rPr lang="en-US" b="0" i="0" dirty="0">
                <a:solidFill>
                  <a:srgbClr val="000000"/>
                </a:solidFill>
                <a:effectLst/>
              </a:rPr>
              <a:t>, as well as </a:t>
            </a:r>
            <a:r>
              <a:rPr lang="en-US" b="1" i="0" dirty="0">
                <a:solidFill>
                  <a:srgbClr val="000000"/>
                </a:solidFill>
                <a:effectLst/>
              </a:rPr>
              <a:t>SoftMax</a:t>
            </a:r>
            <a:r>
              <a:rPr lang="en-US" b="0" i="0" dirty="0">
                <a:solidFill>
                  <a:srgbClr val="000000"/>
                </a:solidFill>
                <a:effectLst/>
              </a:rPr>
              <a:t>, are equally approachable but in case of multi-class classification problem we generally use SoftMax and cross-entropy.</a:t>
            </a:r>
          </a:p>
          <a:p>
            <a:pPr algn="l">
              <a:buFont typeface="Wingdings" panose="05000000000000000000" pitchFamily="2" charset="2"/>
              <a:buChar char="v"/>
            </a:pPr>
            <a:r>
              <a:rPr lang="en-US" b="0" i="0" dirty="0">
                <a:solidFill>
                  <a:srgbClr val="000000"/>
                </a:solidFill>
                <a:effectLst/>
              </a:rPr>
              <a:t>This function generates an output that ranges between values 0 and 1 and with the sum of the probabilities being equal to 1. </a:t>
            </a:r>
          </a:p>
          <a:p>
            <a:pPr algn="l">
              <a:buFont typeface="Wingdings" panose="05000000000000000000" pitchFamily="2" charset="2"/>
              <a:buChar char="v"/>
            </a:pPr>
            <a:r>
              <a:rPr lang="en-US" b="0" i="0" dirty="0">
                <a:solidFill>
                  <a:srgbClr val="000000"/>
                </a:solidFill>
                <a:effectLst/>
              </a:rPr>
              <a:t>The SoftMax function is represented as follows:</a:t>
            </a:r>
          </a:p>
          <a:p>
            <a:br>
              <a:rPr lang="en-US" dirty="0"/>
            </a:br>
            <a:endParaRPr lang="en-US" b="0" i="0" dirty="0">
              <a:solidFill>
                <a:srgbClr val="000000"/>
              </a:solidFill>
              <a:effectLst/>
              <a:latin typeface="roboto" panose="02000000000000000000" pitchFamily="2" charset="0"/>
            </a:endParaRPr>
          </a:p>
          <a:p>
            <a:endParaRPr lang="en-IN" dirty="0"/>
          </a:p>
        </p:txBody>
      </p:sp>
      <p:pic>
        <p:nvPicPr>
          <p:cNvPr id="4" name="Picture 2" descr="What is Deep Learning and its future scope - DigiLearnings">
            <a:extLst>
              <a:ext uri="{FF2B5EF4-FFF2-40B4-BE49-F238E27FC236}">
                <a16:creationId xmlns:a16="http://schemas.microsoft.com/office/drawing/2014/main" id="{1036421D-672C-4AD9-83D6-611C6338B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26C6FDCF-C0DF-4E67-9D04-7FBACD69C3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0266" y="4347741"/>
            <a:ext cx="1905000" cy="600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C0D5012-0296-4ED0-A01B-1E924A4635DB}"/>
              </a:ext>
            </a:extLst>
          </p:cNvPr>
          <p:cNvPicPr>
            <a:picLocks noChangeAspect="1"/>
          </p:cNvPicPr>
          <p:nvPr/>
        </p:nvPicPr>
        <p:blipFill>
          <a:blip r:embed="rId4"/>
          <a:stretch>
            <a:fillRect/>
          </a:stretch>
        </p:blipFill>
        <p:spPr>
          <a:xfrm>
            <a:off x="1176434" y="5056190"/>
            <a:ext cx="6629400" cy="1219200"/>
          </a:xfrm>
          <a:prstGeom prst="rect">
            <a:avLst/>
          </a:prstGeom>
        </p:spPr>
      </p:pic>
    </p:spTree>
    <p:extLst>
      <p:ext uri="{BB962C8B-B14F-4D97-AF65-F5344CB8AC3E}">
        <p14:creationId xmlns:p14="http://schemas.microsoft.com/office/powerpoint/2010/main" val="1074609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A378-65C7-4264-92F9-23A8ECABC8C3}"/>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3" name="Content Placeholder 2">
            <a:extLst>
              <a:ext uri="{FF2B5EF4-FFF2-40B4-BE49-F238E27FC236}">
                <a16:creationId xmlns:a16="http://schemas.microsoft.com/office/drawing/2014/main" id="{2C27E461-B605-4E46-A71A-D35B8E2675BB}"/>
              </a:ext>
            </a:extLst>
          </p:cNvPr>
          <p:cNvSpPr>
            <a:spLocks noGrp="1"/>
          </p:cNvSpPr>
          <p:nvPr>
            <p:ph idx="1"/>
          </p:nvPr>
        </p:nvSpPr>
        <p:spPr>
          <a:xfrm>
            <a:off x="1097280" y="1845734"/>
            <a:ext cx="10058400" cy="4489752"/>
          </a:xfrm>
        </p:spPr>
        <p:txBody>
          <a:bodyPr/>
          <a:lstStyle/>
          <a:p>
            <a:r>
              <a:rPr lang="en-US" b="1" i="0" u="sng" dirty="0">
                <a:solidFill>
                  <a:srgbClr val="000000"/>
                </a:solidFill>
                <a:effectLst/>
              </a:rPr>
              <a:t>Keras model</a:t>
            </a:r>
            <a:r>
              <a:rPr lang="en-US" b="1" i="0" dirty="0">
                <a:solidFill>
                  <a:srgbClr val="000000"/>
                </a:solidFill>
                <a:effectLst/>
              </a:rPr>
              <a:t>: </a:t>
            </a:r>
            <a:r>
              <a:rPr lang="en-US" i="0" dirty="0">
                <a:solidFill>
                  <a:srgbClr val="000000"/>
                </a:solidFill>
                <a:effectLst/>
              </a:rPr>
              <a:t>it</a:t>
            </a:r>
            <a:r>
              <a:rPr lang="en-US" b="1" i="0" dirty="0">
                <a:solidFill>
                  <a:srgbClr val="000000"/>
                </a:solidFill>
                <a:effectLst/>
              </a:rPr>
              <a:t> </a:t>
            </a:r>
            <a:r>
              <a:rPr lang="en-US" b="0" i="0" dirty="0">
                <a:solidFill>
                  <a:srgbClr val="000000"/>
                </a:solidFill>
                <a:effectLst/>
              </a:rPr>
              <a:t>represents the actual neural network model. Keras provides a two mode to create the model, simple and easy to use </a:t>
            </a:r>
            <a:r>
              <a:rPr lang="en-US" b="0" i="1" dirty="0">
                <a:solidFill>
                  <a:srgbClr val="000000"/>
                </a:solidFill>
                <a:effectLst/>
              </a:rPr>
              <a:t>Sequential API</a:t>
            </a:r>
            <a:r>
              <a:rPr lang="en-US" b="0" i="0" dirty="0">
                <a:solidFill>
                  <a:srgbClr val="000000"/>
                </a:solidFill>
                <a:effectLst/>
              </a:rPr>
              <a:t> as well as more flexible and advanced </a:t>
            </a:r>
            <a:r>
              <a:rPr lang="en-US" b="0" i="1" dirty="0">
                <a:solidFill>
                  <a:srgbClr val="000000"/>
                </a:solidFill>
                <a:effectLst/>
              </a:rPr>
              <a:t>Functional API</a:t>
            </a:r>
            <a:r>
              <a:rPr lang="en-US" b="0" i="0" dirty="0">
                <a:solidFill>
                  <a:srgbClr val="000000"/>
                </a:solidFill>
                <a:effectLst/>
              </a:rPr>
              <a:t>.</a:t>
            </a:r>
          </a:p>
          <a:p>
            <a:pPr>
              <a:spcBef>
                <a:spcPts val="0"/>
              </a:spcBef>
              <a:spcAft>
                <a:spcPts val="0"/>
              </a:spcAft>
            </a:pPr>
            <a:r>
              <a:rPr lang="en-US" b="0" u="sng" dirty="0">
                <a:solidFill>
                  <a:srgbClr val="0E101A"/>
                </a:solidFill>
                <a:effectLst/>
              </a:rPr>
              <a:t>Sequential:</a:t>
            </a:r>
          </a:p>
          <a:p>
            <a:pPr>
              <a:spcBef>
                <a:spcPts val="0"/>
              </a:spcBef>
              <a:spcAft>
                <a:spcPts val="0"/>
              </a:spcAft>
              <a:buFont typeface="Wingdings" panose="05000000000000000000" pitchFamily="2" charset="2"/>
              <a:buChar char="v"/>
            </a:pPr>
            <a:endParaRPr lang="en-US" b="0" u="sng"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The core idea of </a:t>
            </a:r>
            <a:r>
              <a:rPr lang="en-US" b="1" i="1" dirty="0">
                <a:solidFill>
                  <a:srgbClr val="0E101A"/>
                </a:solidFill>
                <a:effectLst/>
              </a:rPr>
              <a:t>Sequential API</a:t>
            </a:r>
            <a:r>
              <a:rPr lang="en-US" dirty="0">
                <a:solidFill>
                  <a:srgbClr val="0E101A"/>
                </a:solidFill>
                <a:effectLst/>
              </a:rPr>
              <a:t> is simply arranging the Keras layers in a sequential order and so, it is called </a:t>
            </a:r>
            <a:r>
              <a:rPr lang="en-US" i="1" dirty="0">
                <a:solidFill>
                  <a:srgbClr val="0E101A"/>
                </a:solidFill>
                <a:effectLst/>
              </a:rPr>
              <a:t>Sequential API</a:t>
            </a:r>
            <a:r>
              <a:rPr lang="en-US" dirty="0">
                <a:solidFill>
                  <a:srgbClr val="0E101A"/>
                </a:solidFill>
                <a:effectLst/>
              </a:rPr>
              <a:t>. </a:t>
            </a:r>
          </a:p>
          <a:p>
            <a:pPr>
              <a:spcBef>
                <a:spcPts val="0"/>
              </a:spcBef>
              <a:spcAft>
                <a:spcPts val="0"/>
              </a:spcAft>
              <a:buFont typeface="Wingdings" panose="05000000000000000000" pitchFamily="2" charset="2"/>
              <a:buChar char="v"/>
            </a:pPr>
            <a:endParaRPr lang="en-US" dirty="0">
              <a:solidFill>
                <a:srgbClr val="0E101A"/>
              </a:solidFill>
            </a:endParaRPr>
          </a:p>
          <a:p>
            <a:pPr>
              <a:spcBef>
                <a:spcPts val="0"/>
              </a:spcBef>
              <a:spcAft>
                <a:spcPts val="0"/>
              </a:spcAft>
              <a:buFont typeface="Wingdings" panose="05000000000000000000" pitchFamily="2" charset="2"/>
              <a:buChar char="v"/>
            </a:pPr>
            <a:r>
              <a:rPr lang="en-US" dirty="0">
                <a:solidFill>
                  <a:srgbClr val="0E101A"/>
                </a:solidFill>
                <a:effectLst/>
              </a:rPr>
              <a:t>Most of the ANN also has layers in sequential order and the data flows from one layer to another layer in the given order until the data finally reaches the output layer.</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A ANN model can be created by simply calling </a:t>
            </a:r>
            <a:r>
              <a:rPr lang="en-US" b="1" dirty="0">
                <a:solidFill>
                  <a:srgbClr val="0E101A"/>
                </a:solidFill>
                <a:effectLst/>
              </a:rPr>
              <a:t>Sequential()</a:t>
            </a:r>
            <a:r>
              <a:rPr lang="en-US" dirty="0">
                <a:solidFill>
                  <a:srgbClr val="0E101A"/>
                </a:solidFill>
                <a:effectLst/>
              </a:rPr>
              <a:t> API as specified below </a:t>
            </a:r>
          </a:p>
          <a:p>
            <a:endParaRPr lang="en-US" b="0" i="0" dirty="0">
              <a:solidFill>
                <a:srgbClr val="000000"/>
              </a:solidFill>
              <a:effectLst/>
            </a:endParaRPr>
          </a:p>
          <a:p>
            <a:endParaRPr lang="en-IN" dirty="0"/>
          </a:p>
        </p:txBody>
      </p:sp>
      <p:pic>
        <p:nvPicPr>
          <p:cNvPr id="4" name="Picture 2" descr="What is Deep Learning and its future scope - DigiLearnings">
            <a:extLst>
              <a:ext uri="{FF2B5EF4-FFF2-40B4-BE49-F238E27FC236}">
                <a16:creationId xmlns:a16="http://schemas.microsoft.com/office/drawing/2014/main" id="{4ACBE723-D425-461E-A27B-4A28B0A10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0B89EEB-B2F1-40AD-802F-087802E66939}"/>
              </a:ext>
            </a:extLst>
          </p:cNvPr>
          <p:cNvPicPr>
            <a:picLocks noChangeAspect="1"/>
          </p:cNvPicPr>
          <p:nvPr/>
        </p:nvPicPr>
        <p:blipFill>
          <a:blip r:embed="rId3"/>
          <a:stretch>
            <a:fillRect/>
          </a:stretch>
        </p:blipFill>
        <p:spPr>
          <a:xfrm>
            <a:off x="1192082" y="5479887"/>
            <a:ext cx="3724275" cy="638175"/>
          </a:xfrm>
          <a:prstGeom prst="rect">
            <a:avLst/>
          </a:prstGeom>
        </p:spPr>
      </p:pic>
    </p:spTree>
    <p:extLst>
      <p:ext uri="{BB962C8B-B14F-4D97-AF65-F5344CB8AC3E}">
        <p14:creationId xmlns:p14="http://schemas.microsoft.com/office/powerpoint/2010/main" val="2034626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6E566-49BC-4D3C-B33C-1094E6C1039F}"/>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3" name="Content Placeholder 2">
            <a:extLst>
              <a:ext uri="{FF2B5EF4-FFF2-40B4-BE49-F238E27FC236}">
                <a16:creationId xmlns:a16="http://schemas.microsoft.com/office/drawing/2014/main" id="{F6BCB4CA-0455-44F2-A25D-94D4062F9B82}"/>
              </a:ext>
            </a:extLst>
          </p:cNvPr>
          <p:cNvSpPr>
            <a:spLocks noGrp="1"/>
          </p:cNvSpPr>
          <p:nvPr>
            <p:ph idx="1"/>
          </p:nvPr>
        </p:nvSpPr>
        <p:spPr>
          <a:xfrm>
            <a:off x="1097280" y="1845733"/>
            <a:ext cx="10058400" cy="4816324"/>
          </a:xfrm>
        </p:spPr>
        <p:txBody>
          <a:bodyPr>
            <a:normAutofit fontScale="85000" lnSpcReduction="20000"/>
          </a:bodyPr>
          <a:lstStyle/>
          <a:p>
            <a:pPr marL="0" indent="0" algn="l">
              <a:buNone/>
            </a:pPr>
            <a:r>
              <a:rPr lang="en-US" sz="2400" b="1" i="0" u="sng" dirty="0">
                <a:effectLst/>
              </a:rPr>
              <a:t>Add layers:</a:t>
            </a:r>
          </a:p>
          <a:p>
            <a:pPr algn="just">
              <a:buFont typeface="Wingdings" panose="05000000000000000000" pitchFamily="2" charset="2"/>
              <a:buChar char="v"/>
            </a:pPr>
            <a:r>
              <a:rPr lang="en-US" sz="2400" b="0" i="0" dirty="0">
                <a:solidFill>
                  <a:srgbClr val="000000"/>
                </a:solidFill>
                <a:effectLst/>
              </a:rPr>
              <a:t>To add a layer, simply create a layer using Keras layer API and then pass the layer through add() function as specified below</a:t>
            </a:r>
          </a:p>
          <a:p>
            <a:pPr marL="0" indent="0" algn="just">
              <a:buNone/>
            </a:pPr>
            <a:r>
              <a:rPr lang="en-IN" sz="2400" dirty="0"/>
              <a:t>model = Sequential() </a:t>
            </a:r>
          </a:p>
          <a:p>
            <a:pPr marL="0" indent="0" algn="just">
              <a:buNone/>
            </a:pPr>
            <a:r>
              <a:rPr lang="en-IN" sz="2400" dirty="0"/>
              <a:t>model. add( Dense(32, input_shape=(8,))) </a:t>
            </a:r>
          </a:p>
          <a:p>
            <a:pPr marL="0" indent="0" algn="just">
              <a:buNone/>
            </a:pPr>
            <a:r>
              <a:rPr lang="en-IN" sz="2400" dirty="0"/>
              <a:t>model. add( Dense(64, activation='relu’)) </a:t>
            </a:r>
          </a:p>
          <a:p>
            <a:pPr marL="0" indent="0" algn="just">
              <a:buNone/>
            </a:pPr>
            <a:r>
              <a:rPr lang="en-IN" sz="2400" dirty="0"/>
              <a:t>model. add( Dense(8))</a:t>
            </a:r>
          </a:p>
          <a:p>
            <a:pPr algn="l">
              <a:buFont typeface="Wingdings" panose="05000000000000000000" pitchFamily="2" charset="2"/>
              <a:buChar char="Ø"/>
            </a:pPr>
            <a:r>
              <a:rPr lang="en-US" sz="2400" b="0" i="0" u="sng" dirty="0">
                <a:effectLst/>
              </a:rPr>
              <a:t>Train and Predict the model</a:t>
            </a:r>
          </a:p>
          <a:p>
            <a:pPr algn="just">
              <a:buFont typeface="Wingdings" panose="05000000000000000000" pitchFamily="2" charset="2"/>
              <a:buChar char="v"/>
            </a:pPr>
            <a:r>
              <a:rPr lang="en-US" sz="2400" b="1" i="1" dirty="0">
                <a:solidFill>
                  <a:srgbClr val="000000"/>
                </a:solidFill>
                <a:effectLst/>
              </a:rPr>
              <a:t>compile</a:t>
            </a:r>
            <a:r>
              <a:rPr lang="en-US" sz="2400" b="0" i="0" dirty="0">
                <a:solidFill>
                  <a:srgbClr val="000000"/>
                </a:solidFill>
                <a:effectLst/>
              </a:rPr>
              <a:t> − Configure the learning process of the model.</a:t>
            </a:r>
          </a:p>
          <a:p>
            <a:pPr algn="just">
              <a:buFont typeface="Wingdings" panose="05000000000000000000" pitchFamily="2" charset="2"/>
              <a:buChar char="v"/>
            </a:pPr>
            <a:r>
              <a:rPr lang="en-US" sz="2400" b="1" i="1" dirty="0">
                <a:solidFill>
                  <a:srgbClr val="000000"/>
                </a:solidFill>
                <a:effectLst/>
              </a:rPr>
              <a:t>fit</a:t>
            </a:r>
            <a:r>
              <a:rPr lang="en-US" sz="2400" b="0" i="0" dirty="0">
                <a:solidFill>
                  <a:srgbClr val="000000"/>
                </a:solidFill>
                <a:effectLst/>
              </a:rPr>
              <a:t> − Train the model using the training data.</a:t>
            </a:r>
          </a:p>
          <a:p>
            <a:pPr algn="just">
              <a:buFont typeface="Wingdings" panose="05000000000000000000" pitchFamily="2" charset="2"/>
              <a:buChar char="v"/>
            </a:pPr>
            <a:r>
              <a:rPr lang="en-US" sz="2400" b="1" i="1" dirty="0">
                <a:solidFill>
                  <a:srgbClr val="000000"/>
                </a:solidFill>
                <a:effectLst/>
              </a:rPr>
              <a:t>evaluate</a:t>
            </a:r>
            <a:r>
              <a:rPr lang="en-US" sz="2400" b="0" i="0" dirty="0">
                <a:solidFill>
                  <a:srgbClr val="000000"/>
                </a:solidFill>
                <a:effectLst/>
              </a:rPr>
              <a:t> − Evaluate the model using the test data.</a:t>
            </a:r>
          </a:p>
          <a:p>
            <a:pPr algn="just">
              <a:buFont typeface="Wingdings" panose="05000000000000000000" pitchFamily="2" charset="2"/>
              <a:buChar char="v"/>
            </a:pPr>
            <a:r>
              <a:rPr lang="en-US" sz="2400" b="1" i="1" dirty="0">
                <a:solidFill>
                  <a:srgbClr val="000000"/>
                </a:solidFill>
                <a:effectLst/>
              </a:rPr>
              <a:t>predict</a:t>
            </a:r>
            <a:r>
              <a:rPr lang="en-US" sz="2400" b="0" i="0" dirty="0">
                <a:solidFill>
                  <a:srgbClr val="000000"/>
                </a:solidFill>
                <a:effectLst/>
              </a:rPr>
              <a:t> − Predict the results for new input.</a:t>
            </a:r>
          </a:p>
          <a:p>
            <a:pPr marL="0" indent="0" algn="just">
              <a:buNone/>
            </a:pPr>
            <a:endParaRPr lang="en-IN" dirty="0"/>
          </a:p>
        </p:txBody>
      </p:sp>
      <p:pic>
        <p:nvPicPr>
          <p:cNvPr id="4" name="Picture 2" descr="What is Deep Learning and its future scope - DigiLearnings">
            <a:extLst>
              <a:ext uri="{FF2B5EF4-FFF2-40B4-BE49-F238E27FC236}">
                <a16:creationId xmlns:a16="http://schemas.microsoft.com/office/drawing/2014/main" id="{C1B19838-817F-41C9-B0F9-7C441BBFE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635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CC67A-658F-494A-A682-CB6828BA8D06}"/>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3" name="Content Placeholder 2">
            <a:extLst>
              <a:ext uri="{FF2B5EF4-FFF2-40B4-BE49-F238E27FC236}">
                <a16:creationId xmlns:a16="http://schemas.microsoft.com/office/drawing/2014/main" id="{0802DE02-14AE-439D-A60F-DF0C6E8571D8}"/>
              </a:ext>
            </a:extLst>
          </p:cNvPr>
          <p:cNvSpPr>
            <a:spLocks noGrp="1"/>
          </p:cNvSpPr>
          <p:nvPr>
            <p:ph idx="1"/>
          </p:nvPr>
        </p:nvSpPr>
        <p:spPr>
          <a:xfrm>
            <a:off x="1097280" y="1845733"/>
            <a:ext cx="10058400" cy="4489753"/>
          </a:xfrm>
        </p:spPr>
        <p:txBody>
          <a:bodyPr/>
          <a:lstStyle/>
          <a:p>
            <a:r>
              <a:rPr lang="en-US" b="1" i="0" u="sng" dirty="0">
                <a:effectLst/>
              </a:rPr>
              <a:t>Summarize the model:</a:t>
            </a:r>
          </a:p>
          <a:p>
            <a:pPr algn="just">
              <a:buFont typeface="Wingdings" panose="05000000000000000000" pitchFamily="2" charset="2"/>
              <a:buChar char="v"/>
            </a:pPr>
            <a:r>
              <a:rPr lang="en-US" b="0" i="0" dirty="0">
                <a:solidFill>
                  <a:srgbClr val="000000"/>
                </a:solidFill>
                <a:effectLst/>
              </a:rPr>
              <a:t>Understanding the model is very important phase to properly use it for training and prediction purposes. </a:t>
            </a:r>
          </a:p>
          <a:p>
            <a:pPr algn="just">
              <a:buFont typeface="Wingdings" panose="05000000000000000000" pitchFamily="2" charset="2"/>
              <a:buChar char="v"/>
            </a:pPr>
            <a:r>
              <a:rPr lang="en-US" b="0" i="0" dirty="0">
                <a:solidFill>
                  <a:srgbClr val="000000"/>
                </a:solidFill>
                <a:effectLst/>
              </a:rPr>
              <a:t>Kera's provides a simple method, summary to get the full information about the model and its layers.</a:t>
            </a:r>
          </a:p>
          <a:p>
            <a:pPr algn="just">
              <a:buFont typeface="Wingdings" panose="05000000000000000000" pitchFamily="2" charset="2"/>
              <a:buChar char="v"/>
            </a:pPr>
            <a:r>
              <a:rPr lang="en-US" b="0" i="0" dirty="0">
                <a:solidFill>
                  <a:srgbClr val="000000"/>
                </a:solidFill>
                <a:effectLst/>
              </a:rPr>
              <a:t>A summary of the model </a:t>
            </a:r>
          </a:p>
          <a:p>
            <a:endParaRPr lang="en-IN" dirty="0"/>
          </a:p>
        </p:txBody>
      </p:sp>
      <p:pic>
        <p:nvPicPr>
          <p:cNvPr id="4" name="Picture 2" descr="What is Deep Learning and its future scope - DigiLearnings">
            <a:extLst>
              <a:ext uri="{FF2B5EF4-FFF2-40B4-BE49-F238E27FC236}">
                <a16:creationId xmlns:a16="http://schemas.microsoft.com/office/drawing/2014/main" id="{3539766E-3C42-4D64-94FE-6C2F2AA23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BC31062-BF29-4D67-A9BB-EDBC5283532F}"/>
              </a:ext>
            </a:extLst>
          </p:cNvPr>
          <p:cNvPicPr>
            <a:picLocks noChangeAspect="1"/>
          </p:cNvPicPr>
          <p:nvPr/>
        </p:nvPicPr>
        <p:blipFill>
          <a:blip r:embed="rId3"/>
          <a:stretch>
            <a:fillRect/>
          </a:stretch>
        </p:blipFill>
        <p:spPr>
          <a:xfrm>
            <a:off x="2175782" y="4152121"/>
            <a:ext cx="6534150" cy="2183365"/>
          </a:xfrm>
          <a:prstGeom prst="rect">
            <a:avLst/>
          </a:prstGeom>
        </p:spPr>
      </p:pic>
    </p:spTree>
    <p:extLst>
      <p:ext uri="{BB962C8B-B14F-4D97-AF65-F5344CB8AC3E}">
        <p14:creationId xmlns:p14="http://schemas.microsoft.com/office/powerpoint/2010/main" val="2234278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688F5-696A-47F6-B4B1-B5304D43551A}"/>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3" name="Content Placeholder 2">
            <a:extLst>
              <a:ext uri="{FF2B5EF4-FFF2-40B4-BE49-F238E27FC236}">
                <a16:creationId xmlns:a16="http://schemas.microsoft.com/office/drawing/2014/main" id="{4264A190-DE1D-4A3B-A560-57F32663FF59}"/>
              </a:ext>
            </a:extLst>
          </p:cNvPr>
          <p:cNvSpPr>
            <a:spLocks noGrp="1"/>
          </p:cNvSpPr>
          <p:nvPr>
            <p:ph idx="1"/>
          </p:nvPr>
        </p:nvSpPr>
        <p:spPr>
          <a:xfrm>
            <a:off x="1097280" y="1845734"/>
            <a:ext cx="10058400" cy="4489752"/>
          </a:xfrm>
        </p:spPr>
        <p:txBody>
          <a:bodyPr/>
          <a:lstStyle/>
          <a:p>
            <a:r>
              <a:rPr lang="en-IN" b="1" i="0" u="sng" dirty="0">
                <a:solidFill>
                  <a:srgbClr val="292929"/>
                </a:solidFill>
                <a:effectLst/>
              </a:rPr>
              <a:t>Dropout Regularization</a:t>
            </a:r>
            <a:r>
              <a:rPr lang="en-IN" b="1" i="0" dirty="0">
                <a:solidFill>
                  <a:srgbClr val="292929"/>
                </a:solidFill>
                <a:effectLst/>
              </a:rPr>
              <a:t>:  </a:t>
            </a:r>
            <a:r>
              <a:rPr lang="en-US" i="0" u="sng" dirty="0">
                <a:solidFill>
                  <a:srgbClr val="000000"/>
                </a:solidFill>
                <a:effectLst/>
              </a:rPr>
              <a:t>A Simple Way to Prevent Neural Networks from Overfitting.</a:t>
            </a:r>
          </a:p>
          <a:p>
            <a:pPr>
              <a:buFont typeface="Wingdings" panose="05000000000000000000" pitchFamily="2" charset="2"/>
              <a:buChar char="v"/>
            </a:pPr>
            <a:r>
              <a:rPr lang="en-US" b="0" i="0" dirty="0">
                <a:solidFill>
                  <a:srgbClr val="000000"/>
                </a:solidFill>
                <a:effectLst/>
              </a:rPr>
              <a:t>A powerful regularization technique for neural networks and deep learning models. The key idea is to randomly drop units (along with their connections) from the neural network during training. </a:t>
            </a:r>
          </a:p>
          <a:p>
            <a:pPr>
              <a:buFont typeface="Wingdings" panose="05000000000000000000" pitchFamily="2" charset="2"/>
              <a:buChar char="v"/>
            </a:pPr>
            <a:r>
              <a:rPr lang="en-US" b="0" i="0" dirty="0">
                <a:solidFill>
                  <a:srgbClr val="000000"/>
                </a:solidFill>
                <a:effectLst/>
              </a:rPr>
              <a:t>Dropout is easily implemented by randomly selecting nodes to be dropped out with a given probability (e.g. 20%) each weight update cycle. This is how Dropout is implemented in Kera’s.</a:t>
            </a:r>
          </a:p>
          <a:p>
            <a:pPr>
              <a:buFont typeface="Wingdings" panose="05000000000000000000" pitchFamily="2" charset="2"/>
              <a:buChar char="v"/>
            </a:pPr>
            <a:r>
              <a:rPr lang="en-US" b="0" i="0" dirty="0">
                <a:solidFill>
                  <a:srgbClr val="000000"/>
                </a:solidFill>
                <a:effectLst/>
              </a:rPr>
              <a:t> Dropout is only used during the training of a model and is not used when evaluating the skill of the model.</a:t>
            </a:r>
          </a:p>
          <a:p>
            <a:pPr>
              <a:buFont typeface="Wingdings" panose="05000000000000000000" pitchFamily="2" charset="2"/>
              <a:buChar char="v"/>
            </a:pPr>
            <a:r>
              <a:rPr lang="en-US" b="0" i="0" dirty="0">
                <a:solidFill>
                  <a:srgbClr val="000000"/>
                </a:solidFill>
                <a:effectLst/>
              </a:rPr>
              <a:t>This significantly reduces overfitting and gives major improvements over other regularization methods. </a:t>
            </a:r>
          </a:p>
          <a:p>
            <a:pPr>
              <a:buFont typeface="Wingdings" panose="05000000000000000000" pitchFamily="2" charset="2"/>
              <a:buChar char="v"/>
            </a:pPr>
            <a:r>
              <a:rPr lang="en-US" b="0" i="0" dirty="0">
                <a:solidFill>
                  <a:srgbClr val="000000"/>
                </a:solidFill>
                <a:effectLst/>
              </a:rPr>
              <a:t>dropout improves the performance of neural networks on supervised learning tasks in vision, speech recognition, document classification and computational biology etc.</a:t>
            </a:r>
            <a:endParaRPr lang="en-IN" b="0" i="0" u="sng" dirty="0">
              <a:solidFill>
                <a:srgbClr val="292929"/>
              </a:solidFill>
              <a:effectLst/>
            </a:endParaRPr>
          </a:p>
          <a:p>
            <a:endParaRPr lang="en-IN" dirty="0"/>
          </a:p>
        </p:txBody>
      </p:sp>
      <p:pic>
        <p:nvPicPr>
          <p:cNvPr id="4" name="Picture 2" descr="What is Deep Learning and its future scope - DigiLearnings">
            <a:extLst>
              <a:ext uri="{FF2B5EF4-FFF2-40B4-BE49-F238E27FC236}">
                <a16:creationId xmlns:a16="http://schemas.microsoft.com/office/drawing/2014/main" id="{CB17915C-D412-4307-94B7-5AC0F75E2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889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D27B4-0C87-4FBC-9D24-7CFDC5C949E3}"/>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5" name="Content Placeholder 4">
            <a:extLst>
              <a:ext uri="{FF2B5EF4-FFF2-40B4-BE49-F238E27FC236}">
                <a16:creationId xmlns:a16="http://schemas.microsoft.com/office/drawing/2014/main" id="{8C8A5ACE-23E5-47FF-95E6-6048E4A89B66}"/>
              </a:ext>
            </a:extLst>
          </p:cNvPr>
          <p:cNvSpPr>
            <a:spLocks noGrp="1"/>
          </p:cNvSpPr>
          <p:nvPr>
            <p:ph sz="half" idx="1"/>
          </p:nvPr>
        </p:nvSpPr>
        <p:spPr>
          <a:xfrm>
            <a:off x="1097280" y="1912776"/>
            <a:ext cx="4937760" cy="4572000"/>
          </a:xfrm>
        </p:spPr>
        <p:txBody>
          <a:bodyPr>
            <a:noAutofit/>
          </a:bodyPr>
          <a:lstStyle/>
          <a:p>
            <a:pPr algn="l" fontAlgn="base"/>
            <a:r>
              <a:rPr lang="en-US" b="1" u="sng" dirty="0">
                <a:solidFill>
                  <a:srgbClr val="222222"/>
                </a:solidFill>
                <a:effectLst/>
              </a:rPr>
              <a:t>Using Dropout on Hidden Layers:</a:t>
            </a:r>
          </a:p>
          <a:p>
            <a:pPr algn="l" fontAlgn="base">
              <a:buFont typeface="Wingdings" panose="05000000000000000000" pitchFamily="2" charset="2"/>
              <a:buChar char="v"/>
            </a:pPr>
            <a:r>
              <a:rPr lang="en-US" dirty="0"/>
              <a:t>Dropout can be applied to hidden neurons in the body of your network model. </a:t>
            </a:r>
          </a:p>
          <a:p>
            <a:pPr algn="l" fontAlgn="base">
              <a:buFont typeface="Wingdings" panose="05000000000000000000" pitchFamily="2" charset="2"/>
              <a:buChar char="v"/>
            </a:pPr>
            <a:r>
              <a:rPr lang="en-US" dirty="0"/>
              <a:t>In the example Dropout is applied between the two hidden layers and between the last hidden layer and the output layer.</a:t>
            </a:r>
          </a:p>
          <a:p>
            <a:pPr algn="l" fontAlgn="base">
              <a:buFont typeface="Wingdings" panose="05000000000000000000" pitchFamily="2" charset="2"/>
              <a:buChar char="v"/>
            </a:pPr>
            <a:r>
              <a:rPr lang="en-US" dirty="0"/>
              <a:t> Again a dropout rate of 20% is used as is a weight constraint on those layers.</a:t>
            </a:r>
          </a:p>
          <a:p>
            <a:pPr algn="l" fontAlgn="base">
              <a:buFont typeface="Wingdings" panose="05000000000000000000" pitchFamily="2" charset="2"/>
              <a:buChar char="v"/>
            </a:pPr>
            <a:r>
              <a:rPr lang="en-US" b="0" i="0" dirty="0">
                <a:solidFill>
                  <a:srgbClr val="292929"/>
                </a:solidFill>
                <a:effectLst/>
              </a:rPr>
              <a:t>The first parameter, is the probability </a:t>
            </a:r>
            <a:r>
              <a:rPr lang="en-US" b="0" i="1" dirty="0">
                <a:solidFill>
                  <a:srgbClr val="292929"/>
                </a:solidFill>
                <a:effectLst/>
              </a:rPr>
              <a:t>p </a:t>
            </a:r>
            <a:r>
              <a:rPr lang="en-US" b="0" i="0" dirty="0">
                <a:solidFill>
                  <a:srgbClr val="292929"/>
                </a:solidFill>
                <a:effectLst/>
              </a:rPr>
              <a:t>that a given unit will drop out. In this example, the probability is 0.2, which means that roughly 0.2 of the given units will drop out. </a:t>
            </a:r>
          </a:p>
        </p:txBody>
      </p:sp>
      <p:pic>
        <p:nvPicPr>
          <p:cNvPr id="8" name="Content Placeholder 7">
            <a:extLst>
              <a:ext uri="{FF2B5EF4-FFF2-40B4-BE49-F238E27FC236}">
                <a16:creationId xmlns:a16="http://schemas.microsoft.com/office/drawing/2014/main" id="{630D011E-7AFD-432C-9FE6-069A7871A778}"/>
              </a:ext>
            </a:extLst>
          </p:cNvPr>
          <p:cNvPicPr>
            <a:picLocks noGrp="1" noChangeAspect="1"/>
          </p:cNvPicPr>
          <p:nvPr>
            <p:ph sz="half" idx="2"/>
          </p:nvPr>
        </p:nvPicPr>
        <p:blipFill>
          <a:blip r:embed="rId2"/>
          <a:stretch>
            <a:fillRect/>
          </a:stretch>
        </p:blipFill>
        <p:spPr>
          <a:xfrm>
            <a:off x="6096000" y="1912777"/>
            <a:ext cx="5059363" cy="4236096"/>
          </a:xfrm>
        </p:spPr>
      </p:pic>
      <p:pic>
        <p:nvPicPr>
          <p:cNvPr id="4" name="Picture 2" descr="What is Deep Learning and its future scope - DigiLearnings">
            <a:extLst>
              <a:ext uri="{FF2B5EF4-FFF2-40B4-BE49-F238E27FC236}">
                <a16:creationId xmlns:a16="http://schemas.microsoft.com/office/drawing/2014/main" id="{E3382E59-2EBB-4B95-A9EB-E65F4CFFE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47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865C-DC55-449B-9DEB-B429EFA2F02F}"/>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3" name="Content Placeholder 2">
            <a:extLst>
              <a:ext uri="{FF2B5EF4-FFF2-40B4-BE49-F238E27FC236}">
                <a16:creationId xmlns:a16="http://schemas.microsoft.com/office/drawing/2014/main" id="{1B02B13D-D4A4-4D66-9B85-BF77D20E4372}"/>
              </a:ext>
            </a:extLst>
          </p:cNvPr>
          <p:cNvSpPr>
            <a:spLocks noGrp="1"/>
          </p:cNvSpPr>
          <p:nvPr>
            <p:ph idx="1"/>
          </p:nvPr>
        </p:nvSpPr>
        <p:spPr>
          <a:xfrm>
            <a:off x="1097280" y="1845733"/>
            <a:ext cx="10058400" cy="4452429"/>
          </a:xfrm>
        </p:spPr>
        <p:txBody>
          <a:bodyPr/>
          <a:lstStyle/>
          <a:p>
            <a:pPr>
              <a:spcBef>
                <a:spcPts val="0"/>
              </a:spcBef>
              <a:spcAft>
                <a:spcPts val="0"/>
              </a:spcAft>
            </a:pPr>
            <a:r>
              <a:rPr lang="en-US" b="1" u="sng" dirty="0">
                <a:solidFill>
                  <a:srgbClr val="0E101A"/>
                </a:solidFill>
                <a:effectLst/>
              </a:rPr>
              <a:t>Kera's Compile Models:</a:t>
            </a:r>
          </a:p>
          <a:p>
            <a:pPr>
              <a:spcBef>
                <a:spcPts val="0"/>
              </a:spcBef>
              <a:spcAft>
                <a:spcPts val="0"/>
              </a:spcAft>
            </a:pPr>
            <a:endParaRPr lang="en-US" b="1" u="sng"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After defining our model and stacking the layers, we have to configure our model. We do this configuration process in the compilation phase.</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Before training the model we need to compile it and define the loss function, optimizers, and metrics for prediction.</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Ø"/>
            </a:pPr>
            <a:r>
              <a:rPr lang="en-US" dirty="0">
                <a:solidFill>
                  <a:srgbClr val="0E101A"/>
                </a:solidFill>
                <a:effectLst/>
              </a:rPr>
              <a:t>We compile the model using </a:t>
            </a:r>
            <a:r>
              <a:rPr lang="en-US" b="1" dirty="0">
                <a:solidFill>
                  <a:srgbClr val="0E101A"/>
                </a:solidFill>
                <a:effectLst/>
              </a:rPr>
              <a:t>.compile()</a:t>
            </a:r>
            <a:r>
              <a:rPr lang="en-US" dirty="0">
                <a:solidFill>
                  <a:srgbClr val="0E101A"/>
                </a:solidFill>
                <a:effectLst/>
              </a:rPr>
              <a:t> method.</a:t>
            </a:r>
          </a:p>
          <a:p>
            <a:pPr marL="0" indent="0">
              <a:spcBef>
                <a:spcPts val="0"/>
              </a:spcBef>
              <a:spcAft>
                <a:spcPts val="0"/>
              </a:spcAft>
              <a:buNone/>
            </a:pPr>
            <a:r>
              <a:rPr lang="en-US" dirty="0">
                <a:solidFill>
                  <a:srgbClr val="0E101A"/>
                </a:solidFill>
              </a:rPr>
              <a:t>Code:</a:t>
            </a:r>
            <a:endParaRPr lang="en-US" dirty="0">
              <a:solidFill>
                <a:srgbClr val="0E101A"/>
              </a:solidFill>
              <a:effectLst/>
            </a:endParaRPr>
          </a:p>
          <a:p>
            <a:pPr marL="0" indent="0">
              <a:spcBef>
                <a:spcPts val="0"/>
              </a:spcBef>
              <a:spcAft>
                <a:spcPts val="0"/>
              </a:spcAft>
              <a:buNone/>
            </a:pPr>
            <a:endParaRPr lang="en-US" dirty="0">
              <a:solidFill>
                <a:srgbClr val="0E101A"/>
              </a:solidFill>
            </a:endParaRPr>
          </a:p>
          <a:p>
            <a:pPr marL="0" indent="0">
              <a:spcBef>
                <a:spcPts val="0"/>
              </a:spcBef>
              <a:spcAft>
                <a:spcPts val="0"/>
              </a:spcAft>
              <a:buNone/>
            </a:pPr>
            <a:r>
              <a:rPr lang="en-US" dirty="0">
                <a:solidFill>
                  <a:srgbClr val="0E101A"/>
                </a:solidFill>
                <a:effectLst/>
              </a:rPr>
              <a:t>model. Compile ( optimizer, loss, metrics, loss_weights, sample_weight_mode, weighted_metrics, target_tensors)</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Ø"/>
            </a:pPr>
            <a:r>
              <a:rPr lang="en-US" dirty="0">
                <a:solidFill>
                  <a:srgbClr val="0E101A"/>
                </a:solidFill>
                <a:effectLst/>
              </a:rPr>
              <a:t>Optimizer, loss, and metrics are the necessary arguments.</a:t>
            </a:r>
          </a:p>
          <a:p>
            <a:endParaRPr lang="en-IN" dirty="0"/>
          </a:p>
        </p:txBody>
      </p:sp>
      <p:pic>
        <p:nvPicPr>
          <p:cNvPr id="4" name="Picture 2" descr="What is Deep Learning and its future scope - DigiLearnings">
            <a:extLst>
              <a:ext uri="{FF2B5EF4-FFF2-40B4-BE49-F238E27FC236}">
                <a16:creationId xmlns:a16="http://schemas.microsoft.com/office/drawing/2014/main" id="{1B63FDB1-32ED-4FEF-B606-43B29BDA2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807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E23DF9F-8E09-439B-938B-B2C7E2764110}"/>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pic>
        <p:nvPicPr>
          <p:cNvPr id="6" name="Content Placeholder 5">
            <a:extLst>
              <a:ext uri="{FF2B5EF4-FFF2-40B4-BE49-F238E27FC236}">
                <a16:creationId xmlns:a16="http://schemas.microsoft.com/office/drawing/2014/main" id="{22DDFCAB-37BA-4100-8704-47AD8F6A10FE}"/>
              </a:ext>
            </a:extLst>
          </p:cNvPr>
          <p:cNvPicPr>
            <a:picLocks noGrp="1" noChangeAspect="1"/>
          </p:cNvPicPr>
          <p:nvPr>
            <p:ph sz="half" idx="1"/>
          </p:nvPr>
        </p:nvPicPr>
        <p:blipFill>
          <a:blip r:embed="rId2"/>
          <a:stretch>
            <a:fillRect/>
          </a:stretch>
        </p:blipFill>
        <p:spPr>
          <a:xfrm>
            <a:off x="1096963" y="1968759"/>
            <a:ext cx="4716008" cy="4236098"/>
          </a:xfrm>
        </p:spPr>
      </p:pic>
      <p:sp>
        <p:nvSpPr>
          <p:cNvPr id="8" name="Content Placeholder 7">
            <a:extLst>
              <a:ext uri="{FF2B5EF4-FFF2-40B4-BE49-F238E27FC236}">
                <a16:creationId xmlns:a16="http://schemas.microsoft.com/office/drawing/2014/main" id="{1E6954B0-B5CA-489E-B9C2-BD80F68063A4}"/>
              </a:ext>
            </a:extLst>
          </p:cNvPr>
          <p:cNvSpPr>
            <a:spLocks noGrp="1"/>
          </p:cNvSpPr>
          <p:nvPr>
            <p:ph sz="half" idx="2"/>
          </p:nvPr>
        </p:nvSpPr>
        <p:spPr>
          <a:xfrm>
            <a:off x="5812971" y="1819468"/>
            <a:ext cx="5342709" cy="4488025"/>
          </a:xfrm>
        </p:spPr>
        <p:txBody>
          <a:bodyPr/>
          <a:lstStyle/>
          <a:p>
            <a:r>
              <a:rPr lang="en-US" b="1" i="0" u="sng" dirty="0">
                <a:solidFill>
                  <a:srgbClr val="272C37"/>
                </a:solidFill>
                <a:effectLst/>
              </a:rPr>
              <a:t>Cost Function for Neural Networks:</a:t>
            </a:r>
          </a:p>
          <a:p>
            <a:pPr algn="l">
              <a:buFont typeface="Wingdings" panose="05000000000000000000" pitchFamily="2" charset="2"/>
              <a:buChar char="v"/>
            </a:pPr>
            <a:r>
              <a:rPr lang="en-US" b="0" i="0" dirty="0">
                <a:solidFill>
                  <a:srgbClr val="51565E"/>
                </a:solidFill>
                <a:effectLst/>
              </a:rPr>
              <a:t>A neural network is a circuit of neurons or series of algorithms for solving AI problems.</a:t>
            </a:r>
          </a:p>
          <a:p>
            <a:pPr algn="l">
              <a:buFont typeface="Wingdings" panose="05000000000000000000" pitchFamily="2" charset="2"/>
              <a:buChar char="v"/>
            </a:pPr>
            <a:r>
              <a:rPr lang="en-US" b="0" i="0" dirty="0">
                <a:solidFill>
                  <a:srgbClr val="51565E"/>
                </a:solidFill>
                <a:effectLst/>
              </a:rPr>
              <a:t>Network takes in multiple inputs, runs them through an algorithm, and essentially sums the output of the different algorithms to get the final output. </a:t>
            </a:r>
          </a:p>
          <a:p>
            <a:pPr algn="l">
              <a:buFont typeface="Wingdings" panose="05000000000000000000" pitchFamily="2" charset="2"/>
              <a:buChar char="v"/>
            </a:pPr>
            <a:r>
              <a:rPr lang="en-US" b="0" i="0" dirty="0">
                <a:solidFill>
                  <a:srgbClr val="51565E"/>
                </a:solidFill>
                <a:effectLst/>
              </a:rPr>
              <a:t>The cost function of a neural network will be the sum of errors in each layer. </a:t>
            </a:r>
          </a:p>
          <a:p>
            <a:pPr algn="l">
              <a:buFont typeface="Wingdings" panose="05000000000000000000" pitchFamily="2" charset="2"/>
              <a:buChar char="v"/>
            </a:pPr>
            <a:r>
              <a:rPr lang="en-US" b="0" i="0" dirty="0">
                <a:solidFill>
                  <a:srgbClr val="51565E"/>
                </a:solidFill>
                <a:effectLst/>
              </a:rPr>
              <a:t>This is done by finding the error at each layer first and then summing the individual error to get the total error. </a:t>
            </a:r>
          </a:p>
          <a:p>
            <a:endParaRPr lang="en-IN" dirty="0"/>
          </a:p>
        </p:txBody>
      </p:sp>
      <p:pic>
        <p:nvPicPr>
          <p:cNvPr id="4" name="Picture 2" descr="What is Deep Learning and its future scope - DigiLearnings">
            <a:extLst>
              <a:ext uri="{FF2B5EF4-FFF2-40B4-BE49-F238E27FC236}">
                <a16:creationId xmlns:a16="http://schemas.microsoft.com/office/drawing/2014/main" id="{2B93ADDD-BCDD-4376-85D1-EAB891A1FE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196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4604E-5674-478F-9A6A-5461BEEDAD25}"/>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5" name="Content Placeholder 4">
            <a:extLst>
              <a:ext uri="{FF2B5EF4-FFF2-40B4-BE49-F238E27FC236}">
                <a16:creationId xmlns:a16="http://schemas.microsoft.com/office/drawing/2014/main" id="{76CFBC9F-2231-4C89-ABE9-FDFD86CE7981}"/>
              </a:ext>
            </a:extLst>
          </p:cNvPr>
          <p:cNvSpPr>
            <a:spLocks noGrp="1"/>
          </p:cNvSpPr>
          <p:nvPr>
            <p:ph sz="half" idx="1"/>
          </p:nvPr>
        </p:nvSpPr>
        <p:spPr/>
        <p:txBody>
          <a:bodyPr/>
          <a:lstStyle/>
          <a:p>
            <a:r>
              <a:rPr lang="en-US" b="1" i="0" u="sng" dirty="0">
                <a:solidFill>
                  <a:srgbClr val="272C37"/>
                </a:solidFill>
                <a:effectLst/>
              </a:rPr>
              <a:t>Cost Function for Neural Networks:</a:t>
            </a:r>
            <a:endParaRPr lang="en-US" b="0" i="0" dirty="0">
              <a:solidFill>
                <a:srgbClr val="51565E"/>
              </a:solidFill>
              <a:effectLst/>
              <a:latin typeface="Roboto" panose="02000000000000000000" pitchFamily="2" charset="0"/>
            </a:endParaRPr>
          </a:p>
          <a:p>
            <a:pPr>
              <a:buFont typeface="Wingdings" panose="05000000000000000000" pitchFamily="2" charset="2"/>
              <a:buChar char="v"/>
            </a:pPr>
            <a:r>
              <a:rPr lang="en-US" b="0" i="0" dirty="0">
                <a:solidFill>
                  <a:srgbClr val="51565E"/>
                </a:solidFill>
                <a:effectLst/>
              </a:rPr>
              <a:t>For neural networks, each layer will have a cost function, and each cost function will have its own least minimum error value. </a:t>
            </a:r>
          </a:p>
          <a:p>
            <a:pPr>
              <a:buFont typeface="Wingdings" panose="05000000000000000000" pitchFamily="2" charset="2"/>
              <a:buChar char="v"/>
            </a:pPr>
            <a:r>
              <a:rPr lang="en-US" b="0" i="0" dirty="0">
                <a:solidFill>
                  <a:srgbClr val="51565E"/>
                </a:solidFill>
                <a:effectLst/>
              </a:rPr>
              <a:t>Depending on where you start, you can arrive at a unique value for the minimum error. </a:t>
            </a:r>
          </a:p>
          <a:p>
            <a:pPr>
              <a:buFont typeface="Wingdings" panose="05000000000000000000" pitchFamily="2" charset="2"/>
              <a:buChar char="v"/>
            </a:pPr>
            <a:r>
              <a:rPr lang="en-US" b="0" i="0" dirty="0">
                <a:solidFill>
                  <a:srgbClr val="51565E"/>
                </a:solidFill>
                <a:effectLst/>
              </a:rPr>
              <a:t>You need to find the minimum value out of all local minima. This value is called the global minima.</a:t>
            </a:r>
            <a:endParaRPr lang="en-IN" dirty="0"/>
          </a:p>
        </p:txBody>
      </p:sp>
      <p:pic>
        <p:nvPicPr>
          <p:cNvPr id="4" name="Picture 2" descr="What is Deep Learning and its future scope - DigiLearnings">
            <a:extLst>
              <a:ext uri="{FF2B5EF4-FFF2-40B4-BE49-F238E27FC236}">
                <a16:creationId xmlns:a16="http://schemas.microsoft.com/office/drawing/2014/main" id="{2C0316E7-E17F-48E7-A58D-34841C76E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ostFunctionforNeuralNetworks_2">
            <a:extLst>
              <a:ext uri="{FF2B5EF4-FFF2-40B4-BE49-F238E27FC236}">
                <a16:creationId xmlns:a16="http://schemas.microsoft.com/office/drawing/2014/main" id="{A95E9F25-FF29-45EB-A324-15022F724C5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18238" y="1845734"/>
            <a:ext cx="4937125" cy="40233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stFunctionforNeuralNetworks_3.">
            <a:extLst>
              <a:ext uri="{FF2B5EF4-FFF2-40B4-BE49-F238E27FC236}">
                <a16:creationId xmlns:a16="http://schemas.microsoft.com/office/drawing/2014/main" id="{E6B50E17-271D-4344-B7BE-9A5288B640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462" y="4843814"/>
            <a:ext cx="7820025"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222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A4C54-C259-4ECF-ABBD-FCE67C963142}"/>
              </a:ext>
            </a:extLst>
          </p:cNvPr>
          <p:cNvSpPr>
            <a:spLocks noGrp="1"/>
          </p:cNvSpPr>
          <p:nvPr>
            <p:ph type="title"/>
          </p:nvPr>
        </p:nvSpPr>
        <p:spPr/>
        <p:txBody>
          <a:bodyPr/>
          <a:lstStyle/>
          <a:p>
            <a:r>
              <a:rPr lang="en-US" sz="4800" dirty="0">
                <a:solidFill>
                  <a:srgbClr val="0E101A"/>
                </a:solidFill>
                <a:effectLst/>
              </a:rPr>
              <a:t> </a:t>
            </a:r>
            <a:r>
              <a:rPr lang="en-US" sz="4800" b="1" dirty="0">
                <a:solidFill>
                  <a:srgbClr val="0E101A"/>
                </a:solidFill>
                <a:effectLst/>
              </a:rPr>
              <a:t>Deep Learning</a:t>
            </a:r>
            <a:r>
              <a:rPr lang="en-US" sz="4800" dirty="0">
                <a:solidFill>
                  <a:srgbClr val="0E101A"/>
                </a:solidFill>
                <a:effectLst/>
              </a:rPr>
              <a:t> </a:t>
            </a:r>
            <a:endParaRPr lang="en-IN" dirty="0"/>
          </a:p>
        </p:txBody>
      </p:sp>
      <p:pic>
        <p:nvPicPr>
          <p:cNvPr id="4" name="Picture 2" descr="What is Deep Learning and its future scope - DigiLearnings">
            <a:extLst>
              <a:ext uri="{FF2B5EF4-FFF2-40B4-BE49-F238E27FC236}">
                <a16:creationId xmlns:a16="http://schemas.microsoft.com/office/drawing/2014/main" id="{31984ECF-33E1-4790-9A63-662BA4DC6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How does deep learning in radiology work?">
            <a:extLst>
              <a:ext uri="{FF2B5EF4-FFF2-40B4-BE49-F238E27FC236}">
                <a16:creationId xmlns:a16="http://schemas.microsoft.com/office/drawing/2014/main" id="{994BB273-32F0-49DE-9B4E-D38C9EFD747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17037" y="1737360"/>
            <a:ext cx="10235681" cy="4710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8110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795D6-AB20-468F-ADAC-842B79D5834D}"/>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3" name="Content Placeholder 2">
            <a:extLst>
              <a:ext uri="{FF2B5EF4-FFF2-40B4-BE49-F238E27FC236}">
                <a16:creationId xmlns:a16="http://schemas.microsoft.com/office/drawing/2014/main" id="{DBB0D53E-7B60-4EB0-9F4C-41B83BAF3D29}"/>
              </a:ext>
            </a:extLst>
          </p:cNvPr>
          <p:cNvSpPr>
            <a:spLocks noGrp="1"/>
          </p:cNvSpPr>
          <p:nvPr>
            <p:ph idx="1"/>
          </p:nvPr>
        </p:nvSpPr>
        <p:spPr>
          <a:xfrm>
            <a:off x="1097280" y="1845734"/>
            <a:ext cx="10058400" cy="4499082"/>
          </a:xfrm>
        </p:spPr>
        <p:txBody>
          <a:bodyPr/>
          <a:lstStyle/>
          <a:p>
            <a:r>
              <a:rPr lang="en-IN" b="1" i="0" u="sng" dirty="0">
                <a:solidFill>
                  <a:srgbClr val="292929"/>
                </a:solidFill>
                <a:effectLst/>
                <a:latin typeface="sohne"/>
              </a:rPr>
              <a:t>Gradient Descent:</a:t>
            </a:r>
          </a:p>
          <a:p>
            <a:pPr>
              <a:buFont typeface="Wingdings" panose="05000000000000000000" pitchFamily="2" charset="2"/>
              <a:buChar char="v"/>
            </a:pPr>
            <a:r>
              <a:rPr lang="en-US" b="0" dirty="0">
                <a:solidFill>
                  <a:srgbClr val="292929"/>
                </a:solidFill>
                <a:effectLst/>
              </a:rPr>
              <a:t>Gradient descent is a first-order iterative optimization algorithm used to minimize a loss function.</a:t>
            </a:r>
          </a:p>
          <a:p>
            <a:pPr>
              <a:buFont typeface="Wingdings" panose="05000000000000000000" pitchFamily="2" charset="2"/>
              <a:buChar char="v"/>
            </a:pPr>
            <a:r>
              <a:rPr lang="en-US" b="0" i="0" dirty="0">
                <a:solidFill>
                  <a:srgbClr val="292929"/>
                </a:solidFill>
                <a:effectLst/>
              </a:rPr>
              <a:t>It’s a </a:t>
            </a:r>
            <a:r>
              <a:rPr lang="en-US" b="1" i="0" dirty="0">
                <a:solidFill>
                  <a:srgbClr val="292929"/>
                </a:solidFill>
                <a:effectLst/>
              </a:rPr>
              <a:t>first-order optimization algorithm </a:t>
            </a:r>
            <a:r>
              <a:rPr lang="en-US" b="0" i="0" dirty="0">
                <a:solidFill>
                  <a:srgbClr val="292929"/>
                </a:solidFill>
                <a:effectLst/>
              </a:rPr>
              <a:t>because, in every iteration, the algorithm takes the first-order derivative for updating the parameters. </a:t>
            </a:r>
          </a:p>
          <a:p>
            <a:pPr>
              <a:buFont typeface="Wingdings" panose="05000000000000000000" pitchFamily="2" charset="2"/>
              <a:buChar char="v"/>
            </a:pPr>
            <a:r>
              <a:rPr lang="en-US" b="0" i="0" dirty="0">
                <a:solidFill>
                  <a:srgbClr val="292929"/>
                </a:solidFill>
                <a:effectLst/>
              </a:rPr>
              <a:t>Parameters refer to the weights of a neural network. These parameters are updated by the gradient which gives the direction of the steepest ascent.</a:t>
            </a:r>
          </a:p>
          <a:p>
            <a:pPr>
              <a:buFont typeface="Wingdings" panose="05000000000000000000" pitchFamily="2" charset="2"/>
              <a:buChar char="v"/>
            </a:pPr>
            <a:r>
              <a:rPr lang="en-US" b="0" i="0" dirty="0">
                <a:solidFill>
                  <a:srgbClr val="292929"/>
                </a:solidFill>
                <a:effectLst/>
              </a:rPr>
              <a:t> In every iteration, this is performed by updating parameters in the opposite direction of the gradient computed for cost function L, w.r.t the parameters θ. </a:t>
            </a:r>
          </a:p>
          <a:p>
            <a:pPr>
              <a:buFont typeface="Wingdings" panose="05000000000000000000" pitchFamily="2" charset="2"/>
              <a:buChar char="v"/>
            </a:pPr>
            <a:r>
              <a:rPr lang="en-US" b="0" i="0" dirty="0">
                <a:solidFill>
                  <a:srgbClr val="292929"/>
                </a:solidFill>
                <a:effectLst/>
              </a:rPr>
              <a:t>The size of the update is determined by the step size called </a:t>
            </a:r>
            <a:r>
              <a:rPr lang="en-US" b="1" i="0" dirty="0">
                <a:solidFill>
                  <a:srgbClr val="292929"/>
                </a:solidFill>
                <a:effectLst/>
              </a:rPr>
              <a:t>learning rate α.</a:t>
            </a:r>
            <a:endParaRPr lang="en-IN" b="1" u="sng" dirty="0">
              <a:solidFill>
                <a:srgbClr val="292929"/>
              </a:solidFill>
              <a:effectLst/>
            </a:endParaRPr>
          </a:p>
          <a:p>
            <a:endParaRPr lang="en-IN" dirty="0"/>
          </a:p>
        </p:txBody>
      </p:sp>
      <p:pic>
        <p:nvPicPr>
          <p:cNvPr id="4" name="Picture 2" descr="What is Deep Learning and its future scope - DigiLearnings">
            <a:extLst>
              <a:ext uri="{FF2B5EF4-FFF2-40B4-BE49-F238E27FC236}">
                <a16:creationId xmlns:a16="http://schemas.microsoft.com/office/drawing/2014/main" id="{966E21CE-ED8D-4963-88BC-EC0B578AF3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026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72E01-AF38-4E4A-9409-32A9FC8C7673}"/>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5" name="Content Placeholder 4">
            <a:extLst>
              <a:ext uri="{FF2B5EF4-FFF2-40B4-BE49-F238E27FC236}">
                <a16:creationId xmlns:a16="http://schemas.microsoft.com/office/drawing/2014/main" id="{3B736242-3F97-4571-BE97-6BECCDE681FB}"/>
              </a:ext>
            </a:extLst>
          </p:cNvPr>
          <p:cNvSpPr>
            <a:spLocks noGrp="1"/>
          </p:cNvSpPr>
          <p:nvPr>
            <p:ph sz="half" idx="1"/>
          </p:nvPr>
        </p:nvSpPr>
        <p:spPr>
          <a:xfrm>
            <a:off x="1097278" y="1845733"/>
            <a:ext cx="6055043" cy="4480421"/>
          </a:xfrm>
        </p:spPr>
        <p:txBody>
          <a:bodyPr/>
          <a:lstStyle/>
          <a:p>
            <a:pPr>
              <a:buFont typeface="Wingdings" panose="05000000000000000000" pitchFamily="2" charset="2"/>
              <a:buChar char="v"/>
            </a:pPr>
            <a:r>
              <a:rPr lang="en-US" b="0" i="0" dirty="0">
                <a:solidFill>
                  <a:srgbClr val="292929"/>
                </a:solidFill>
                <a:effectLst/>
                <a:latin typeface="charter"/>
              </a:rPr>
              <a:t>Here Gradient Descent by measuring the local gradient of the error function and goes in the opposite direction of the gradient until we reach the global minimum.</a:t>
            </a:r>
          </a:p>
          <a:p>
            <a:pPr>
              <a:buFont typeface="Wingdings" panose="05000000000000000000" pitchFamily="2" charset="2"/>
              <a:buChar char="v"/>
            </a:pPr>
            <a:r>
              <a:rPr lang="en-US" b="0" i="0" dirty="0">
                <a:solidFill>
                  <a:srgbClr val="292929"/>
                </a:solidFill>
                <a:effectLst/>
                <a:latin typeface="charter"/>
              </a:rPr>
              <a:t>The algorithm calculates the gradient of the cost function w.r.t every parameter θ</a:t>
            </a:r>
            <a:r>
              <a:rPr lang="en-US" dirty="0">
                <a:solidFill>
                  <a:srgbClr val="292929"/>
                </a:solidFill>
                <a:latin typeface="charter"/>
              </a:rPr>
              <a:t>.</a:t>
            </a:r>
            <a:r>
              <a:rPr lang="en-US" b="0" i="0" dirty="0">
                <a:solidFill>
                  <a:srgbClr val="292929"/>
                </a:solidFill>
                <a:effectLst/>
                <a:latin typeface="charter"/>
              </a:rPr>
              <a:t> </a:t>
            </a:r>
          </a:p>
          <a:p>
            <a:pPr>
              <a:buFont typeface="Wingdings" panose="05000000000000000000" pitchFamily="2" charset="2"/>
              <a:buChar char="v"/>
            </a:pPr>
            <a:r>
              <a:rPr lang="en-US" b="0" i="0" dirty="0">
                <a:solidFill>
                  <a:srgbClr val="292929"/>
                </a:solidFill>
                <a:effectLst/>
                <a:latin typeface="charter"/>
              </a:rPr>
              <a:t>which tells us the slope of our cost function at our current position (current parameter values) and the direction we should move to update our parameters. </a:t>
            </a:r>
          </a:p>
          <a:p>
            <a:pPr>
              <a:buFont typeface="Wingdings" panose="05000000000000000000" pitchFamily="2" charset="2"/>
              <a:buChar char="v"/>
            </a:pPr>
            <a:r>
              <a:rPr lang="en-US" i="0" u="sng" dirty="0">
                <a:solidFill>
                  <a:srgbClr val="292929"/>
                </a:solidFill>
                <a:effectLst/>
                <a:latin typeface="charter"/>
              </a:rPr>
              <a:t>The size of our update is controlled by the learning rate.</a:t>
            </a:r>
          </a:p>
          <a:p>
            <a:pPr>
              <a:buFont typeface="Wingdings" panose="05000000000000000000" pitchFamily="2" charset="2"/>
              <a:buChar char="v"/>
            </a:pPr>
            <a:r>
              <a:rPr lang="en-US" b="0" i="0" dirty="0">
                <a:solidFill>
                  <a:srgbClr val="292929"/>
                </a:solidFill>
                <a:effectLst/>
                <a:latin typeface="charter"/>
              </a:rPr>
              <a:t>The most commonly used learning rates are : 0.3, 0.1, 0.03, 0.01, 0.003, 0.001.</a:t>
            </a:r>
            <a:endParaRPr lang="en-US" b="0" u="sng" dirty="0">
              <a:solidFill>
                <a:srgbClr val="292929"/>
              </a:solidFill>
              <a:latin typeface="charter"/>
            </a:endParaRPr>
          </a:p>
        </p:txBody>
      </p:sp>
      <p:pic>
        <p:nvPicPr>
          <p:cNvPr id="4" name="Picture 2" descr="What is Deep Learning and its future scope - DigiLearnings">
            <a:extLst>
              <a:ext uri="{FF2B5EF4-FFF2-40B4-BE49-F238E27FC236}">
                <a16:creationId xmlns:a16="http://schemas.microsoft.com/office/drawing/2014/main" id="{8DA44A6C-BF53-47CE-9792-A40023C0A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38C2D121-31F4-4888-B129-2C43FA1C05C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152322" y="1858881"/>
            <a:ext cx="4003358" cy="416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88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E5C4D-9C5A-4AA5-A5C1-541F20E2FB20}"/>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3" name="Content Placeholder 2">
            <a:extLst>
              <a:ext uri="{FF2B5EF4-FFF2-40B4-BE49-F238E27FC236}">
                <a16:creationId xmlns:a16="http://schemas.microsoft.com/office/drawing/2014/main" id="{D57820D6-0993-494C-855E-3B5D503F5224}"/>
              </a:ext>
            </a:extLst>
          </p:cNvPr>
          <p:cNvSpPr>
            <a:spLocks noGrp="1"/>
          </p:cNvSpPr>
          <p:nvPr>
            <p:ph idx="1"/>
          </p:nvPr>
        </p:nvSpPr>
        <p:spPr>
          <a:xfrm>
            <a:off x="1097280" y="1737360"/>
            <a:ext cx="10058400" cy="4607456"/>
          </a:xfrm>
        </p:spPr>
        <p:txBody>
          <a:bodyPr/>
          <a:lstStyle/>
          <a:p>
            <a:pPr marL="0" indent="0">
              <a:buNone/>
            </a:pPr>
            <a:r>
              <a:rPr lang="en-IN" b="1" i="0" u="sng" dirty="0">
                <a:solidFill>
                  <a:srgbClr val="292929"/>
                </a:solidFill>
                <a:effectLst/>
              </a:rPr>
              <a:t>Optimizers:</a:t>
            </a:r>
          </a:p>
          <a:p>
            <a:pPr>
              <a:buFont typeface="Wingdings" panose="05000000000000000000" pitchFamily="2" charset="2"/>
              <a:buChar char="v"/>
            </a:pPr>
            <a:r>
              <a:rPr lang="en-US" b="0" i="0" dirty="0">
                <a:solidFill>
                  <a:srgbClr val="292929"/>
                </a:solidFill>
                <a:effectLst/>
              </a:rPr>
              <a:t>It is very essential to know that the most </a:t>
            </a:r>
            <a:r>
              <a:rPr lang="en-US" b="0" i="0" u="sng" dirty="0">
                <a:solidFill>
                  <a:srgbClr val="292929"/>
                </a:solidFill>
                <a:effectLst/>
              </a:rPr>
              <a:t>important function </a:t>
            </a:r>
            <a:r>
              <a:rPr lang="en-US" b="0" i="0" dirty="0">
                <a:solidFill>
                  <a:srgbClr val="292929"/>
                </a:solidFill>
                <a:effectLst/>
              </a:rPr>
              <a:t>of the optimizer is to </a:t>
            </a:r>
            <a:r>
              <a:rPr lang="en-US" b="0" i="0" u="sng" dirty="0">
                <a:solidFill>
                  <a:srgbClr val="292929"/>
                </a:solidFill>
                <a:effectLst/>
              </a:rPr>
              <a:t>update the weights </a:t>
            </a:r>
            <a:r>
              <a:rPr lang="en-US" b="0" i="0" dirty="0">
                <a:solidFill>
                  <a:srgbClr val="292929"/>
                </a:solidFill>
                <a:effectLst/>
              </a:rPr>
              <a:t>of the learning algorithm to reach </a:t>
            </a:r>
            <a:r>
              <a:rPr lang="en-US" b="0" i="0" u="sng" dirty="0">
                <a:solidFill>
                  <a:srgbClr val="292929"/>
                </a:solidFill>
                <a:effectLst/>
              </a:rPr>
              <a:t>the least cost function</a:t>
            </a:r>
            <a:r>
              <a:rPr lang="en-US" b="0" i="0" dirty="0">
                <a:solidFill>
                  <a:srgbClr val="292929"/>
                </a:solidFill>
                <a:effectLst/>
              </a:rPr>
              <a:t>.</a:t>
            </a:r>
            <a:endParaRPr lang="en-IN" b="1" u="sng" dirty="0">
              <a:solidFill>
                <a:srgbClr val="292929"/>
              </a:solidFill>
            </a:endParaRPr>
          </a:p>
          <a:p>
            <a:pPr>
              <a:buFont typeface="Wingdings" panose="05000000000000000000" pitchFamily="2" charset="2"/>
              <a:buChar char="v"/>
            </a:pPr>
            <a:r>
              <a:rPr lang="en-US" b="0" i="0" dirty="0">
                <a:solidFill>
                  <a:srgbClr val="292929"/>
                </a:solidFill>
                <a:effectLst/>
              </a:rPr>
              <a:t>During the training process of a Neural Network, optimizer </a:t>
            </a:r>
            <a:r>
              <a:rPr lang="en-US" b="0" i="0" u="sng" dirty="0">
                <a:solidFill>
                  <a:srgbClr val="292929"/>
                </a:solidFill>
                <a:effectLst/>
              </a:rPr>
              <a:t>aim is to minimize </a:t>
            </a:r>
            <a:r>
              <a:rPr lang="en-US" b="0" i="0" dirty="0">
                <a:solidFill>
                  <a:srgbClr val="292929"/>
                </a:solidFill>
                <a:effectLst/>
              </a:rPr>
              <a:t>the loss function, by </a:t>
            </a:r>
            <a:r>
              <a:rPr lang="en-US" b="0" i="0" u="sng" dirty="0">
                <a:solidFill>
                  <a:srgbClr val="292929"/>
                </a:solidFill>
                <a:effectLst/>
              </a:rPr>
              <a:t>updating Weights </a:t>
            </a:r>
            <a:r>
              <a:rPr lang="en-US" b="0" i="0" dirty="0">
                <a:solidFill>
                  <a:srgbClr val="292929"/>
                </a:solidFill>
                <a:effectLst/>
              </a:rPr>
              <a:t>and make our predictions as accurate as possible. </a:t>
            </a:r>
            <a:endParaRPr lang="en-IN" b="1" u="sng" dirty="0">
              <a:solidFill>
                <a:srgbClr val="292929"/>
              </a:solidFill>
            </a:endParaRPr>
          </a:p>
          <a:p>
            <a:pPr>
              <a:buFont typeface="Wingdings" panose="05000000000000000000" pitchFamily="2" charset="2"/>
              <a:buChar char="v"/>
            </a:pPr>
            <a:r>
              <a:rPr lang="en-US" i="0" u="sng" dirty="0">
                <a:solidFill>
                  <a:srgbClr val="292929"/>
                </a:solidFill>
                <a:effectLst/>
              </a:rPr>
              <a:t>Optimizer</a:t>
            </a:r>
            <a:r>
              <a:rPr lang="en-US" b="0" i="0" dirty="0">
                <a:solidFill>
                  <a:srgbClr val="292929"/>
                </a:solidFill>
                <a:effectLst/>
              </a:rPr>
              <a:t> tries to lower the loss function by updating the model parameters in response to the  output of the loss function. </a:t>
            </a:r>
          </a:p>
          <a:p>
            <a:pPr>
              <a:buFont typeface="Wingdings" panose="05000000000000000000" pitchFamily="2" charset="2"/>
              <a:buChar char="v"/>
            </a:pPr>
            <a:r>
              <a:rPr lang="en-US" b="0" i="0" u="sng" dirty="0">
                <a:solidFill>
                  <a:srgbClr val="292929"/>
                </a:solidFill>
                <a:effectLst/>
              </a:rPr>
              <a:t>Optimize</a:t>
            </a:r>
            <a:r>
              <a:rPr lang="en-US" b="0" i="0" dirty="0">
                <a:solidFill>
                  <a:srgbClr val="292929"/>
                </a:solidFill>
                <a:effectLst/>
              </a:rPr>
              <a:t>r will be helping to reach the Global Minima with the lowest loss and most accurate output.</a:t>
            </a:r>
            <a:endParaRPr lang="en-IN" u="sng" dirty="0">
              <a:solidFill>
                <a:srgbClr val="292929"/>
              </a:solidFill>
            </a:endParaRPr>
          </a:p>
          <a:p>
            <a:pPr>
              <a:buFont typeface="Wingdings" panose="05000000000000000000" pitchFamily="2" charset="2"/>
              <a:buChar char="v"/>
            </a:pPr>
            <a:r>
              <a:rPr lang="en-US" b="0" i="0" dirty="0">
                <a:solidFill>
                  <a:srgbClr val="292929"/>
                </a:solidFill>
                <a:effectLst/>
              </a:rPr>
              <a:t>Here is the formula used by all the optimizers for updating the weights.</a:t>
            </a:r>
            <a:endParaRPr lang="en-US" b="0" i="1" dirty="0">
              <a:solidFill>
                <a:srgbClr val="292929"/>
              </a:solidFill>
              <a:effectLst/>
            </a:endParaRPr>
          </a:p>
          <a:p>
            <a:pPr marL="0" indent="0">
              <a:buNone/>
            </a:pPr>
            <a:endParaRPr lang="en-IN" dirty="0"/>
          </a:p>
        </p:txBody>
      </p:sp>
      <p:pic>
        <p:nvPicPr>
          <p:cNvPr id="4" name="Picture 2" descr="What is Deep Learning and its future scope - DigiLearnings">
            <a:extLst>
              <a:ext uri="{FF2B5EF4-FFF2-40B4-BE49-F238E27FC236}">
                <a16:creationId xmlns:a16="http://schemas.microsoft.com/office/drawing/2014/main" id="{1FA73E39-8513-4455-AB21-E19CEBA3D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46E23900-9423-4E52-9EC5-979216E75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5656" y="4639356"/>
            <a:ext cx="3209536" cy="163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950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2E0AE-4FCE-437A-BD91-15EE952CB772}"/>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3" name="Content Placeholder 2">
            <a:extLst>
              <a:ext uri="{FF2B5EF4-FFF2-40B4-BE49-F238E27FC236}">
                <a16:creationId xmlns:a16="http://schemas.microsoft.com/office/drawing/2014/main" id="{9FBAD407-4317-4789-B49D-98D77A8AF155}"/>
              </a:ext>
            </a:extLst>
          </p:cNvPr>
          <p:cNvSpPr>
            <a:spLocks noGrp="1"/>
          </p:cNvSpPr>
          <p:nvPr>
            <p:ph idx="1"/>
          </p:nvPr>
        </p:nvSpPr>
        <p:spPr>
          <a:xfrm>
            <a:off x="1097280" y="1845733"/>
            <a:ext cx="10058400" cy="4648373"/>
          </a:xfrm>
        </p:spPr>
        <p:txBody>
          <a:bodyPr>
            <a:normAutofit lnSpcReduction="10000"/>
          </a:bodyPr>
          <a:lstStyle/>
          <a:p>
            <a:pPr marL="0" indent="0">
              <a:spcBef>
                <a:spcPts val="0"/>
              </a:spcBef>
              <a:spcAft>
                <a:spcPts val="0"/>
              </a:spcAft>
              <a:buNone/>
            </a:pPr>
            <a:r>
              <a:rPr lang="en-IN" b="1" u="sng" dirty="0">
                <a:solidFill>
                  <a:srgbClr val="0E101A"/>
                </a:solidFill>
                <a:effectLst/>
              </a:rPr>
              <a:t>TYPES OF OPTIMIZERS</a:t>
            </a:r>
            <a:r>
              <a:rPr lang="en-IN" b="1" dirty="0">
                <a:solidFill>
                  <a:srgbClr val="0E101A"/>
                </a:solidFill>
                <a:effectLst/>
              </a:rPr>
              <a:t> - </a:t>
            </a:r>
            <a:r>
              <a:rPr lang="en-US" b="0" dirty="0">
                <a:solidFill>
                  <a:srgbClr val="292929"/>
                </a:solidFill>
                <a:effectLst/>
              </a:rPr>
              <a:t>different types of optimization algorithms.</a:t>
            </a:r>
          </a:p>
          <a:p>
            <a:pPr marL="0" indent="0">
              <a:spcBef>
                <a:spcPts val="0"/>
              </a:spcBef>
              <a:spcAft>
                <a:spcPts val="0"/>
              </a:spcAft>
              <a:buNone/>
            </a:pPr>
            <a:endParaRPr lang="en-IN" b="1" u="sng" dirty="0">
              <a:solidFill>
                <a:srgbClr val="0E101A"/>
              </a:solidFill>
              <a:effectLst/>
            </a:endParaRPr>
          </a:p>
          <a:p>
            <a:pPr>
              <a:spcBef>
                <a:spcPts val="0"/>
              </a:spcBef>
              <a:spcAft>
                <a:spcPts val="0"/>
              </a:spcAft>
              <a:buFont typeface="Wingdings" panose="05000000000000000000" pitchFamily="2" charset="2"/>
              <a:buChar char="ü"/>
            </a:pPr>
            <a:r>
              <a:rPr lang="en-IN" dirty="0">
                <a:solidFill>
                  <a:srgbClr val="0E101A"/>
                </a:solidFill>
                <a:effectLst/>
              </a:rPr>
              <a:t>Gradient Descent.</a:t>
            </a:r>
          </a:p>
          <a:p>
            <a:pPr>
              <a:spcBef>
                <a:spcPts val="0"/>
              </a:spcBef>
              <a:spcAft>
                <a:spcPts val="0"/>
              </a:spcAft>
              <a:buFont typeface="Wingdings" panose="05000000000000000000" pitchFamily="2" charset="2"/>
              <a:buChar char="ü"/>
            </a:pPr>
            <a:r>
              <a:rPr lang="en-IN" dirty="0">
                <a:solidFill>
                  <a:srgbClr val="0E101A"/>
                </a:solidFill>
                <a:effectLst/>
              </a:rPr>
              <a:t>Stochastic Gradient Descent.</a:t>
            </a:r>
          </a:p>
          <a:p>
            <a:pPr>
              <a:spcBef>
                <a:spcPts val="0"/>
              </a:spcBef>
              <a:spcAft>
                <a:spcPts val="0"/>
              </a:spcAft>
              <a:buFont typeface="Wingdings" panose="05000000000000000000" pitchFamily="2" charset="2"/>
              <a:buChar char="ü"/>
            </a:pPr>
            <a:r>
              <a:rPr lang="en-IN" dirty="0">
                <a:solidFill>
                  <a:srgbClr val="0E101A"/>
                </a:solidFill>
                <a:effectLst/>
              </a:rPr>
              <a:t>Adadelta.</a:t>
            </a:r>
          </a:p>
          <a:p>
            <a:pPr>
              <a:spcBef>
                <a:spcPts val="0"/>
              </a:spcBef>
              <a:spcAft>
                <a:spcPts val="0"/>
              </a:spcAft>
              <a:buFont typeface="Wingdings" panose="05000000000000000000" pitchFamily="2" charset="2"/>
              <a:buChar char="ü"/>
            </a:pPr>
            <a:r>
              <a:rPr lang="en-IN" dirty="0">
                <a:solidFill>
                  <a:srgbClr val="0E101A"/>
                </a:solidFill>
                <a:effectLst/>
              </a:rPr>
              <a:t>RMSprop.</a:t>
            </a:r>
          </a:p>
          <a:p>
            <a:pPr>
              <a:spcBef>
                <a:spcPts val="0"/>
              </a:spcBef>
              <a:spcAft>
                <a:spcPts val="0"/>
              </a:spcAft>
              <a:buFont typeface="Wingdings" panose="05000000000000000000" pitchFamily="2" charset="2"/>
              <a:buChar char="ü"/>
            </a:pPr>
            <a:r>
              <a:rPr lang="en-IN" dirty="0">
                <a:solidFill>
                  <a:srgbClr val="0E101A"/>
                </a:solidFill>
                <a:effectLst/>
              </a:rPr>
              <a:t>Adam.</a:t>
            </a:r>
          </a:p>
          <a:p>
            <a:pPr>
              <a:spcBef>
                <a:spcPts val="0"/>
              </a:spcBef>
              <a:spcAft>
                <a:spcPts val="0"/>
              </a:spcAft>
              <a:buFont typeface="+mj-lt"/>
              <a:buAutoNum type="arabicPeriod"/>
            </a:pPr>
            <a:endParaRPr lang="en-IN" dirty="0">
              <a:solidFill>
                <a:srgbClr val="0E101A"/>
              </a:solidFill>
            </a:endParaRPr>
          </a:p>
          <a:p>
            <a:pPr marL="0" indent="0">
              <a:spcBef>
                <a:spcPts val="0"/>
              </a:spcBef>
              <a:spcAft>
                <a:spcPts val="0"/>
              </a:spcAft>
              <a:buNone/>
            </a:pPr>
            <a:r>
              <a:rPr lang="en-IN" u="sng" dirty="0">
                <a:solidFill>
                  <a:srgbClr val="0E101A"/>
                </a:solidFill>
                <a:effectLst/>
              </a:rPr>
              <a:t>Gradient Descent</a:t>
            </a:r>
            <a:r>
              <a:rPr lang="en-IN" dirty="0">
                <a:solidFill>
                  <a:srgbClr val="0E101A"/>
                </a:solidFill>
                <a:effectLst/>
              </a:rPr>
              <a:t>: </a:t>
            </a:r>
            <a:r>
              <a:rPr lang="en-US" b="0" i="0" dirty="0">
                <a:solidFill>
                  <a:srgbClr val="292929"/>
                </a:solidFill>
                <a:effectLst/>
              </a:rPr>
              <a:t>one of the oldest and the most common optimizer</a:t>
            </a:r>
          </a:p>
          <a:p>
            <a:pPr marL="0" indent="0">
              <a:spcBef>
                <a:spcPts val="0"/>
              </a:spcBef>
              <a:spcAft>
                <a:spcPts val="0"/>
              </a:spcAft>
              <a:buNone/>
            </a:pPr>
            <a:endParaRPr lang="en-US" dirty="0">
              <a:solidFill>
                <a:srgbClr val="292929"/>
              </a:solidFill>
            </a:endParaRPr>
          </a:p>
          <a:p>
            <a:pPr>
              <a:spcBef>
                <a:spcPts val="0"/>
              </a:spcBef>
              <a:spcAft>
                <a:spcPts val="0"/>
              </a:spcAft>
              <a:buFont typeface="Wingdings" panose="05000000000000000000" pitchFamily="2" charset="2"/>
              <a:buChar char="v"/>
            </a:pPr>
            <a:r>
              <a:rPr lang="en-US" b="0" i="0" dirty="0">
                <a:solidFill>
                  <a:srgbClr val="292929"/>
                </a:solidFill>
                <a:effectLst/>
                <a:latin typeface="charter"/>
              </a:rPr>
              <a:t>Used where the data is arranged in a way that it possesses a convex optimization problem.</a:t>
            </a:r>
          </a:p>
          <a:p>
            <a:pPr>
              <a:spcBef>
                <a:spcPts val="0"/>
              </a:spcBef>
              <a:spcAft>
                <a:spcPts val="0"/>
              </a:spcAft>
              <a:buFont typeface="Wingdings" panose="05000000000000000000" pitchFamily="2" charset="2"/>
              <a:buChar char="v"/>
            </a:pPr>
            <a:endParaRPr lang="en-US" dirty="0">
              <a:solidFill>
                <a:srgbClr val="292929"/>
              </a:solidFill>
              <a:latin typeface="charter"/>
            </a:endParaRPr>
          </a:p>
          <a:p>
            <a:pPr>
              <a:spcBef>
                <a:spcPts val="0"/>
              </a:spcBef>
              <a:spcAft>
                <a:spcPts val="0"/>
              </a:spcAft>
              <a:buFont typeface="Wingdings" panose="05000000000000000000" pitchFamily="2" charset="2"/>
              <a:buChar char="v"/>
            </a:pPr>
            <a:r>
              <a:rPr lang="en-US" b="0" i="0" dirty="0">
                <a:solidFill>
                  <a:srgbClr val="292929"/>
                </a:solidFill>
                <a:effectLst/>
                <a:latin typeface="charter"/>
              </a:rPr>
              <a:t>Optimizer Updates the weights of the learning algorithm and will end up with the best-suited parameters  corresponding to the Global Minima.</a:t>
            </a:r>
          </a:p>
          <a:p>
            <a:pPr>
              <a:spcBef>
                <a:spcPts val="0"/>
              </a:spcBef>
              <a:spcAft>
                <a:spcPts val="0"/>
              </a:spcAft>
              <a:buFont typeface="Wingdings" panose="05000000000000000000" pitchFamily="2" charset="2"/>
              <a:buChar char="v"/>
            </a:pPr>
            <a:endParaRPr lang="en-US" dirty="0">
              <a:solidFill>
                <a:srgbClr val="292929"/>
              </a:solidFill>
              <a:latin typeface="charter"/>
            </a:endParaRPr>
          </a:p>
          <a:p>
            <a:pPr>
              <a:spcBef>
                <a:spcPts val="0"/>
              </a:spcBef>
              <a:spcAft>
                <a:spcPts val="0"/>
              </a:spcAft>
              <a:buFont typeface="Wingdings" panose="05000000000000000000" pitchFamily="2" charset="2"/>
              <a:buChar char="v"/>
            </a:pPr>
            <a:r>
              <a:rPr lang="en-US" b="0" i="0" dirty="0">
                <a:solidFill>
                  <a:srgbClr val="292929"/>
                </a:solidFill>
                <a:effectLst/>
                <a:latin typeface="charter"/>
              </a:rPr>
              <a:t>Vanishing Gradient problem may also occur due to incorrect parameter initialization which makes it difficult for the algorithm to converge.</a:t>
            </a:r>
          </a:p>
          <a:p>
            <a:pPr>
              <a:spcBef>
                <a:spcPts val="0"/>
              </a:spcBef>
              <a:spcAft>
                <a:spcPts val="0"/>
              </a:spcAft>
              <a:buFont typeface="Wingdings" panose="05000000000000000000" pitchFamily="2" charset="2"/>
              <a:buChar char="v"/>
            </a:pPr>
            <a:endParaRPr lang="en-US" b="0" i="0" dirty="0">
              <a:solidFill>
                <a:srgbClr val="292929"/>
              </a:solidFill>
              <a:effectLst/>
            </a:endParaRPr>
          </a:p>
          <a:p>
            <a:pPr>
              <a:spcBef>
                <a:spcPts val="0"/>
              </a:spcBef>
              <a:spcAft>
                <a:spcPts val="0"/>
              </a:spcAft>
              <a:buFont typeface="Wingdings" panose="05000000000000000000" pitchFamily="2" charset="2"/>
              <a:buChar char="v"/>
            </a:pPr>
            <a:endParaRPr lang="en-IN" u="sng" dirty="0">
              <a:solidFill>
                <a:srgbClr val="0E101A"/>
              </a:solidFill>
              <a:effectLst/>
            </a:endParaRPr>
          </a:p>
          <a:p>
            <a:pPr marL="0" indent="0">
              <a:spcBef>
                <a:spcPts val="0"/>
              </a:spcBef>
              <a:spcAft>
                <a:spcPts val="0"/>
              </a:spcAft>
              <a:buNone/>
            </a:pPr>
            <a:endParaRPr lang="en-IN" dirty="0">
              <a:solidFill>
                <a:srgbClr val="0E101A"/>
              </a:solidFill>
              <a:effectLst/>
            </a:endParaRPr>
          </a:p>
          <a:p>
            <a:endParaRPr lang="en-IN" dirty="0"/>
          </a:p>
        </p:txBody>
      </p:sp>
      <p:pic>
        <p:nvPicPr>
          <p:cNvPr id="4" name="Picture 2" descr="What is Deep Learning and its future scope - DigiLearnings">
            <a:extLst>
              <a:ext uri="{FF2B5EF4-FFF2-40B4-BE49-F238E27FC236}">
                <a16:creationId xmlns:a16="http://schemas.microsoft.com/office/drawing/2014/main" id="{30264B5A-D233-4E1A-B145-AA613CE6B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a:extLst>
              <a:ext uri="{FF2B5EF4-FFF2-40B4-BE49-F238E27FC236}">
                <a16:creationId xmlns:a16="http://schemas.microsoft.com/office/drawing/2014/main" id="{9FEC6CB2-A933-49F6-B764-48F3CAA1B95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01444" y="2164701"/>
            <a:ext cx="4185557" cy="1642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194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C96EC-4EF2-44D6-9624-F251767F48C9}"/>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3" name="Content Placeholder 2">
            <a:extLst>
              <a:ext uri="{FF2B5EF4-FFF2-40B4-BE49-F238E27FC236}">
                <a16:creationId xmlns:a16="http://schemas.microsoft.com/office/drawing/2014/main" id="{A56CDCE1-AC3C-4262-A98E-11B94C8D4490}"/>
              </a:ext>
            </a:extLst>
          </p:cNvPr>
          <p:cNvSpPr>
            <a:spLocks noGrp="1"/>
          </p:cNvSpPr>
          <p:nvPr>
            <p:ph idx="1"/>
          </p:nvPr>
        </p:nvSpPr>
        <p:spPr>
          <a:xfrm>
            <a:off x="1097280" y="1737359"/>
            <a:ext cx="10058400" cy="4551473"/>
          </a:xfrm>
        </p:spPr>
        <p:txBody>
          <a:bodyPr/>
          <a:lstStyle/>
          <a:p>
            <a:r>
              <a:rPr lang="en-IN" b="1" u="sng" dirty="0">
                <a:solidFill>
                  <a:srgbClr val="0E101A"/>
                </a:solidFill>
                <a:effectLst/>
              </a:rPr>
              <a:t>Stochastic Gradient Descent</a:t>
            </a:r>
            <a:r>
              <a:rPr lang="en-IN" b="1" u="sng" dirty="0">
                <a:solidFill>
                  <a:srgbClr val="0E101A"/>
                </a:solidFill>
              </a:rPr>
              <a:t>:</a:t>
            </a:r>
          </a:p>
          <a:p>
            <a:pPr>
              <a:buFont typeface="Wingdings" panose="05000000000000000000" pitchFamily="2" charset="2"/>
              <a:buChar char="v"/>
            </a:pPr>
            <a:r>
              <a:rPr lang="en-US" dirty="0">
                <a:solidFill>
                  <a:srgbClr val="292929"/>
                </a:solidFill>
              </a:rPr>
              <a:t>A</a:t>
            </a:r>
            <a:r>
              <a:rPr lang="en-US" b="0" i="0" dirty="0">
                <a:solidFill>
                  <a:srgbClr val="292929"/>
                </a:solidFill>
                <a:effectLst/>
              </a:rPr>
              <a:t>nother variant of the Gradient Descent optimizer with an additional capability of working with the data with a non-convex optimization problem. </a:t>
            </a:r>
            <a:endParaRPr lang="en-IN" b="1" i="0" u="sng" dirty="0">
              <a:solidFill>
                <a:srgbClr val="0E101A"/>
              </a:solidFill>
              <a:effectLst/>
            </a:endParaRPr>
          </a:p>
          <a:p>
            <a:pPr>
              <a:buFont typeface="Wingdings" panose="05000000000000000000" pitchFamily="2" charset="2"/>
              <a:buChar char="v"/>
            </a:pPr>
            <a:r>
              <a:rPr lang="en-US" b="0" i="0" dirty="0">
                <a:solidFill>
                  <a:srgbClr val="292929"/>
                </a:solidFill>
                <a:effectLst/>
              </a:rPr>
              <a:t>Rather than going for batch processing, this optimizer focuses on performing one update at a time. </a:t>
            </a:r>
          </a:p>
          <a:p>
            <a:pPr>
              <a:buFont typeface="Wingdings" panose="05000000000000000000" pitchFamily="2" charset="2"/>
              <a:buChar char="v"/>
            </a:pPr>
            <a:r>
              <a:rPr lang="en-US" b="0" i="0" dirty="0">
                <a:solidFill>
                  <a:srgbClr val="292929"/>
                </a:solidFill>
                <a:effectLst/>
              </a:rPr>
              <a:t>It is therefore usually much faster, also the cost function minimizes after each iteration (EPOCH).</a:t>
            </a:r>
          </a:p>
          <a:p>
            <a:pPr>
              <a:buFont typeface="Wingdings" panose="05000000000000000000" pitchFamily="2" charset="2"/>
              <a:buChar char="v"/>
            </a:pPr>
            <a:r>
              <a:rPr lang="en-US" b="0" i="0" dirty="0">
                <a:solidFill>
                  <a:srgbClr val="292929"/>
                </a:solidFill>
                <a:effectLst/>
              </a:rPr>
              <a:t>Here after several iterations gradient will jump to a potential Global Minima.</a:t>
            </a:r>
            <a:endParaRPr lang="en-IN" b="1" u="sng" dirty="0">
              <a:solidFill>
                <a:srgbClr val="0E101A"/>
              </a:solidFill>
            </a:endParaRPr>
          </a:p>
          <a:p>
            <a:endParaRPr lang="en-IN" dirty="0">
              <a:solidFill>
                <a:srgbClr val="0E101A"/>
              </a:solidFill>
              <a:effectLst/>
            </a:endParaRPr>
          </a:p>
          <a:p>
            <a:endParaRPr lang="en-IN" dirty="0"/>
          </a:p>
        </p:txBody>
      </p:sp>
      <p:pic>
        <p:nvPicPr>
          <p:cNvPr id="4" name="Picture 2" descr="What is Deep Learning and its future scope - DigiLearnings">
            <a:extLst>
              <a:ext uri="{FF2B5EF4-FFF2-40B4-BE49-F238E27FC236}">
                <a16:creationId xmlns:a16="http://schemas.microsoft.com/office/drawing/2014/main" id="{4B4AA064-B149-42EE-A54B-6124F1DE7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B64C887D-630C-44FA-BE8C-2B873C2B7D8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481583" y="4838075"/>
            <a:ext cx="3381375"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190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AA655-AB2A-4E24-A948-5575E2851947}"/>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3" name="Content Placeholder 2">
            <a:extLst>
              <a:ext uri="{FF2B5EF4-FFF2-40B4-BE49-F238E27FC236}">
                <a16:creationId xmlns:a16="http://schemas.microsoft.com/office/drawing/2014/main" id="{B56951BF-D879-47D6-8C74-2EC2CE85E938}"/>
              </a:ext>
            </a:extLst>
          </p:cNvPr>
          <p:cNvSpPr>
            <a:spLocks noGrp="1"/>
          </p:cNvSpPr>
          <p:nvPr>
            <p:ph idx="1"/>
          </p:nvPr>
        </p:nvSpPr>
        <p:spPr>
          <a:xfrm>
            <a:off x="1097280" y="1845733"/>
            <a:ext cx="10058400" cy="4480421"/>
          </a:xfrm>
        </p:spPr>
        <p:txBody>
          <a:bodyPr>
            <a:normAutofit/>
          </a:bodyPr>
          <a:lstStyle/>
          <a:p>
            <a:r>
              <a:rPr lang="en-IN" b="1" u="sng" dirty="0">
                <a:solidFill>
                  <a:srgbClr val="0E101A"/>
                </a:solidFill>
                <a:effectLst/>
              </a:rPr>
              <a:t>Adadelta: </a:t>
            </a:r>
            <a:r>
              <a:rPr lang="en-US" b="0" i="0" dirty="0">
                <a:solidFill>
                  <a:srgbClr val="292929"/>
                </a:solidFill>
                <a:effectLst/>
              </a:rPr>
              <a:t> extension of the Adaptive Gradient optimizer.</a:t>
            </a:r>
          </a:p>
          <a:p>
            <a:pPr>
              <a:buFont typeface="Wingdings" panose="05000000000000000000" pitchFamily="2" charset="2"/>
              <a:buChar char="v"/>
            </a:pPr>
            <a:r>
              <a:rPr lang="en-US" b="0" i="0" dirty="0">
                <a:solidFill>
                  <a:srgbClr val="292929"/>
                </a:solidFill>
                <a:effectLst/>
              </a:rPr>
              <a:t>Here instead of using the previous squared gradients, the sum of gradients is defined as a reducing weighted average of all past squared gradients(weighted averages) this restricts the learning rate to reduce to a very small value.</a:t>
            </a:r>
          </a:p>
          <a:p>
            <a:pPr>
              <a:buFont typeface="Wingdings" panose="05000000000000000000" pitchFamily="2" charset="2"/>
              <a:buChar char="v"/>
            </a:pPr>
            <a:r>
              <a:rPr lang="en-US" b="0" i="0" dirty="0">
                <a:solidFill>
                  <a:srgbClr val="292929"/>
                </a:solidFill>
                <a:effectLst/>
                <a:latin typeface="charter"/>
              </a:rPr>
              <a:t>At each iteration, first the weighted average is calculated. Where we have the restricting term(gamma = 0.95) which helps in avoiding the problem of </a:t>
            </a:r>
            <a:r>
              <a:rPr lang="en-US" i="1" u="sng" dirty="0">
                <a:latin typeface="charter"/>
              </a:rPr>
              <a:t>Vanishing Gradient</a:t>
            </a:r>
            <a:r>
              <a:rPr lang="en-US" u="sng" dirty="0">
                <a:solidFill>
                  <a:srgbClr val="292929"/>
                </a:solidFill>
                <a:latin typeface="charter"/>
              </a:rPr>
              <a:t>.</a:t>
            </a:r>
            <a:endParaRPr lang="en-IN" b="1" u="sng" dirty="0">
              <a:solidFill>
                <a:srgbClr val="0E101A"/>
              </a:solidFill>
              <a:effectLst/>
            </a:endParaRPr>
          </a:p>
          <a:p>
            <a:endParaRPr lang="en-IN" b="1" u="sng" dirty="0">
              <a:solidFill>
                <a:srgbClr val="0E101A"/>
              </a:solidFill>
              <a:effectLst/>
            </a:endParaRPr>
          </a:p>
          <a:p>
            <a:endParaRPr lang="en-IN" b="1" u="sng" dirty="0">
              <a:solidFill>
                <a:srgbClr val="0E101A"/>
              </a:solidFill>
              <a:effectLst/>
            </a:endParaRPr>
          </a:p>
          <a:p>
            <a:r>
              <a:rPr lang="en-IN" b="1" u="sng" dirty="0">
                <a:solidFill>
                  <a:srgbClr val="0E101A"/>
                </a:solidFill>
                <a:effectLst/>
              </a:rPr>
              <a:t>RMSprop</a:t>
            </a:r>
            <a:r>
              <a:rPr lang="en-IN" b="1" dirty="0">
                <a:solidFill>
                  <a:srgbClr val="0E101A"/>
                </a:solidFill>
              </a:rPr>
              <a:t>: </a:t>
            </a:r>
            <a:r>
              <a:rPr lang="en-US" b="0" i="0" dirty="0">
                <a:solidFill>
                  <a:srgbClr val="292929"/>
                </a:solidFill>
                <a:effectLst/>
              </a:rPr>
              <a:t>RMSprop and Ada delta were developed for the same purpose to solve Adagrad’s problem of destructive learning rates. </a:t>
            </a:r>
          </a:p>
          <a:p>
            <a:pPr>
              <a:buFont typeface="Wingdings" panose="05000000000000000000" pitchFamily="2" charset="2"/>
              <a:buChar char="v"/>
            </a:pPr>
            <a:r>
              <a:rPr lang="en-US" b="0" i="0" dirty="0">
                <a:solidFill>
                  <a:srgbClr val="292929"/>
                </a:solidFill>
                <a:effectLst/>
              </a:rPr>
              <a:t>However, both use the same method which utilizes an Exponential Weighted Average to determine the learning rate at time t for each iteration.</a:t>
            </a:r>
            <a:endParaRPr lang="en-IN" dirty="0"/>
          </a:p>
        </p:txBody>
      </p:sp>
      <p:pic>
        <p:nvPicPr>
          <p:cNvPr id="4" name="Picture 2" descr="What is Deep Learning and its future scope - DigiLearnings">
            <a:extLst>
              <a:ext uri="{FF2B5EF4-FFF2-40B4-BE49-F238E27FC236}">
                <a16:creationId xmlns:a16="http://schemas.microsoft.com/office/drawing/2014/main" id="{648217E6-3472-4782-8B46-A3A9726E3B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B97EA24B-7C05-4944-923D-C677EC293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9442" y="3928188"/>
            <a:ext cx="3902820" cy="92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397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ED613-9A45-44A3-AAEE-518AF1C6B898}"/>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3" name="Content Placeholder 2">
            <a:extLst>
              <a:ext uri="{FF2B5EF4-FFF2-40B4-BE49-F238E27FC236}">
                <a16:creationId xmlns:a16="http://schemas.microsoft.com/office/drawing/2014/main" id="{D08580CD-F56F-400B-8B20-18E3770DDED7}"/>
              </a:ext>
            </a:extLst>
          </p:cNvPr>
          <p:cNvSpPr>
            <a:spLocks noGrp="1"/>
          </p:cNvSpPr>
          <p:nvPr>
            <p:ph idx="1"/>
          </p:nvPr>
        </p:nvSpPr>
        <p:spPr>
          <a:xfrm>
            <a:off x="1097280" y="1845734"/>
            <a:ext cx="10058400" cy="4479044"/>
          </a:xfrm>
        </p:spPr>
        <p:txBody>
          <a:bodyPr/>
          <a:lstStyle/>
          <a:p>
            <a:r>
              <a:rPr lang="en-IN" b="1" u="sng" dirty="0">
                <a:solidFill>
                  <a:srgbClr val="0E101A"/>
                </a:solidFill>
                <a:effectLst/>
              </a:rPr>
              <a:t>Adam optimizer</a:t>
            </a:r>
            <a:r>
              <a:rPr lang="en-IN" b="1" dirty="0">
                <a:solidFill>
                  <a:srgbClr val="0E101A"/>
                </a:solidFill>
                <a:effectLst/>
              </a:rPr>
              <a:t>: </a:t>
            </a:r>
            <a:r>
              <a:rPr lang="en-US" dirty="0">
                <a:solidFill>
                  <a:srgbClr val="0E101A"/>
                </a:solidFill>
                <a:effectLst/>
              </a:rPr>
              <a:t>Adaptive Moment Estimation is an algorithm for optimization technique for gradient descent. </a:t>
            </a:r>
          </a:p>
          <a:p>
            <a:pPr>
              <a:buFont typeface="Wingdings" panose="05000000000000000000" pitchFamily="2" charset="2"/>
              <a:buChar char="v"/>
            </a:pPr>
            <a:r>
              <a:rPr lang="en-US" dirty="0">
                <a:solidFill>
                  <a:srgbClr val="0E101A"/>
                </a:solidFill>
                <a:effectLst/>
              </a:rPr>
              <a:t>The method is really efficient when working with large problems involving a lot of data or parameters.</a:t>
            </a:r>
          </a:p>
          <a:p>
            <a:pPr>
              <a:buFont typeface="Wingdings" panose="05000000000000000000" pitchFamily="2" charset="2"/>
              <a:buChar char="v"/>
            </a:pPr>
            <a:r>
              <a:rPr lang="en-US" dirty="0">
                <a:solidFill>
                  <a:srgbClr val="0E101A"/>
                </a:solidFill>
                <a:effectLst/>
              </a:rPr>
              <a:t> It uses a combination of gradient descent with momentum and RMSprop to determine the parameter values.</a:t>
            </a:r>
          </a:p>
          <a:p>
            <a:pPr>
              <a:buFont typeface="Wingdings" panose="05000000000000000000" pitchFamily="2" charset="2"/>
              <a:buChar char="v"/>
            </a:pPr>
            <a:r>
              <a:rPr lang="en-US" b="0" i="0" dirty="0">
                <a:solidFill>
                  <a:srgbClr val="273239"/>
                </a:solidFill>
                <a:effectLst/>
                <a:latin typeface="urw-din"/>
              </a:rPr>
              <a:t>Adam optimizer gives much higher performance than the previously used and outperforms them by a big margin into giving an optimized gradient descent.</a:t>
            </a:r>
            <a:endParaRPr lang="en-IN" dirty="0">
              <a:solidFill>
                <a:srgbClr val="0E101A"/>
              </a:solidFill>
              <a:effectLst/>
            </a:endParaRPr>
          </a:p>
          <a:p>
            <a:endParaRPr lang="en-IN" b="1" u="sng" dirty="0">
              <a:solidFill>
                <a:srgbClr val="0E101A"/>
              </a:solidFill>
              <a:effectLst/>
            </a:endParaRPr>
          </a:p>
          <a:p>
            <a:endParaRPr lang="en-IN" dirty="0"/>
          </a:p>
        </p:txBody>
      </p:sp>
      <p:pic>
        <p:nvPicPr>
          <p:cNvPr id="4" name="Picture 2" descr="What is Deep Learning and its future scope - DigiLearnings">
            <a:extLst>
              <a:ext uri="{FF2B5EF4-FFF2-40B4-BE49-F238E27FC236}">
                <a16:creationId xmlns:a16="http://schemas.microsoft.com/office/drawing/2014/main" id="{1BFA4156-FC1A-491C-91E4-259559E00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8070E22-563C-49FE-9016-0F47364BDA06}"/>
              </a:ext>
            </a:extLst>
          </p:cNvPr>
          <p:cNvPicPr>
            <a:picLocks noChangeAspect="1"/>
          </p:cNvPicPr>
          <p:nvPr/>
        </p:nvPicPr>
        <p:blipFill>
          <a:blip r:embed="rId3"/>
          <a:stretch>
            <a:fillRect/>
          </a:stretch>
        </p:blipFill>
        <p:spPr>
          <a:xfrm>
            <a:off x="1221045" y="4982547"/>
            <a:ext cx="9115425" cy="1342231"/>
          </a:xfrm>
          <a:prstGeom prst="rect">
            <a:avLst/>
          </a:prstGeom>
        </p:spPr>
      </p:pic>
    </p:spTree>
    <p:extLst>
      <p:ext uri="{BB962C8B-B14F-4D97-AF65-F5344CB8AC3E}">
        <p14:creationId xmlns:p14="http://schemas.microsoft.com/office/powerpoint/2010/main" val="26286356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B6D5A-B7BA-4189-AAA9-A7FC94C9DDA4}"/>
              </a:ext>
            </a:extLst>
          </p:cNvPr>
          <p:cNvSpPr>
            <a:spLocks noGrp="1"/>
          </p:cNvSpPr>
          <p:nvPr>
            <p:ph type="title"/>
          </p:nvPr>
        </p:nvSpPr>
        <p:spPr/>
        <p:txBody>
          <a:bodyPr/>
          <a:lstStyle/>
          <a:p>
            <a:r>
              <a:rPr lang="en-US" dirty="0"/>
              <a:t>-</a:t>
            </a:r>
            <a:endParaRPr lang="en-IN" dirty="0"/>
          </a:p>
        </p:txBody>
      </p:sp>
      <p:sp>
        <p:nvSpPr>
          <p:cNvPr id="3" name="Content Placeholder 2">
            <a:extLst>
              <a:ext uri="{FF2B5EF4-FFF2-40B4-BE49-F238E27FC236}">
                <a16:creationId xmlns:a16="http://schemas.microsoft.com/office/drawing/2014/main" id="{B64F4C6E-80ED-4E94-8973-AC86EFF85927}"/>
              </a:ext>
            </a:extLst>
          </p:cNvPr>
          <p:cNvSpPr>
            <a:spLocks noGrp="1"/>
          </p:cNvSpPr>
          <p:nvPr>
            <p:ph idx="1"/>
          </p:nvPr>
        </p:nvSpPr>
        <p:spPr>
          <a:xfrm>
            <a:off x="1097280" y="1845734"/>
            <a:ext cx="10058400" cy="4797662"/>
          </a:xfrm>
        </p:spPr>
        <p:txBody>
          <a:bodyPr>
            <a:normAutofit fontScale="77500" lnSpcReduction="20000"/>
          </a:bodyPr>
          <a:lstStyle/>
          <a:p>
            <a:r>
              <a:rPr lang="en-IN" sz="2600" b="1" u="sng" kern="1800"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Introduction to CNNs:</a:t>
            </a:r>
          </a:p>
          <a:p>
            <a:pPr>
              <a:lnSpc>
                <a:spcPct val="107000"/>
              </a:lnSpc>
              <a:spcAft>
                <a:spcPts val="800"/>
              </a:spcAft>
              <a:buFont typeface="Wingdings" panose="05000000000000000000" pitchFamily="2" charset="2"/>
              <a:buChar char="v"/>
            </a:pPr>
            <a:r>
              <a:rPr lang="en-IN" sz="2600" dirty="0">
                <a:effectLst/>
                <a:latin typeface="Calibri" panose="020F0502020204030204" pitchFamily="34" charset="0"/>
                <a:ea typeface="Times New Roman" panose="02020603050405020304" pitchFamily="18" charset="0"/>
                <a:cs typeface="Calibri" panose="020F0502020204030204" pitchFamily="34" charset="0"/>
              </a:rPr>
              <a:t>A </a:t>
            </a:r>
            <a:r>
              <a:rPr lang="en-IN" sz="2600" b="1"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Convolutional Neural Network (ConvNet/CNN)</a:t>
            </a:r>
            <a:r>
              <a:rPr lang="en-IN" sz="2600" dirty="0">
                <a:effectLst/>
                <a:latin typeface="Calibri" panose="020F0502020204030204" pitchFamily="34" charset="0"/>
                <a:ea typeface="Times New Roman" panose="02020603050405020304" pitchFamily="18" charset="0"/>
                <a:cs typeface="Calibri" panose="020F0502020204030204" pitchFamily="34" charset="0"/>
              </a:rPr>
              <a:t> is a Deep Learning algorithm which can take in an input image, assign importance (learnable weights and biases) to various aspects/objects in the image and be able to differentiate one from the other. </a:t>
            </a:r>
          </a:p>
          <a:p>
            <a:pPr>
              <a:lnSpc>
                <a:spcPct val="107000"/>
              </a:lnSpc>
              <a:spcAft>
                <a:spcPts val="800"/>
              </a:spcAft>
              <a:buFont typeface="Wingdings" panose="05000000000000000000" pitchFamily="2" charset="2"/>
              <a:buChar char="v"/>
            </a:pPr>
            <a:r>
              <a:rPr lang="en-IN" sz="2600" dirty="0">
                <a:effectLst/>
                <a:latin typeface="Calibri" panose="020F0502020204030204" pitchFamily="34" charset="0"/>
                <a:ea typeface="Times New Roman" panose="02020603050405020304" pitchFamily="18" charset="0"/>
                <a:cs typeface="Calibri" panose="020F0502020204030204" pitchFamily="34" charset="0"/>
              </a:rPr>
              <a:t>The pre-processing required in a ConvNet is much lower as compared to other classification algorithms.</a:t>
            </a:r>
            <a:endParaRPr lang="en-IN" sz="26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buFont typeface="Wingdings" panose="05000000000000000000" pitchFamily="2" charset="2"/>
              <a:buChar char="v"/>
            </a:pPr>
            <a:r>
              <a:rPr lang="en-IN" sz="2600" kern="1800"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convolutional neural networks (ConvNets or CNNs) are more often utilized for classification and computer vision tasks.</a:t>
            </a:r>
          </a:p>
          <a:p>
            <a:pPr>
              <a:lnSpc>
                <a:spcPct val="107000"/>
              </a:lnSpc>
              <a:spcAft>
                <a:spcPts val="800"/>
              </a:spcAft>
              <a:buFont typeface="Wingdings" panose="05000000000000000000" pitchFamily="2" charset="2"/>
              <a:buChar char="v"/>
            </a:pPr>
            <a:r>
              <a:rPr lang="en-IN" sz="2600" kern="1800"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However, CNN now provide a more scalable approach to image classification and object recognition tasks, leveraging principles from linear algebra, specifically matrix multiplication, to identify patterns within an image. </a:t>
            </a:r>
          </a:p>
          <a:p>
            <a:pPr>
              <a:lnSpc>
                <a:spcPct val="107000"/>
              </a:lnSpc>
              <a:spcAft>
                <a:spcPts val="800"/>
              </a:spcAft>
              <a:buFont typeface="Wingdings" panose="05000000000000000000" pitchFamily="2" charset="2"/>
              <a:buChar char="v"/>
            </a:pPr>
            <a:r>
              <a:rPr lang="en-IN" sz="2600" kern="1800" dirty="0">
                <a:solidFill>
                  <a:srgbClr val="0E101A"/>
                </a:solidFill>
                <a:latin typeface="Calibri" panose="020F0502020204030204" pitchFamily="34" charset="0"/>
                <a:ea typeface="Times New Roman" panose="02020603050405020304" pitchFamily="18" charset="0"/>
                <a:cs typeface="Calibri" panose="020F0502020204030204" pitchFamily="34" charset="0"/>
              </a:rPr>
              <a:t>CNN </a:t>
            </a:r>
            <a:r>
              <a:rPr lang="en-IN" sz="2600" kern="1800"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can be computationally demanding, requiring (GPUs) to train models.</a:t>
            </a:r>
            <a:endParaRPr lang="en-IN" sz="26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b="1" u="sng"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4" name="Picture 2" descr="What is Deep Learning and its future scope - DigiLearnings">
            <a:extLst>
              <a:ext uri="{FF2B5EF4-FFF2-40B4-BE49-F238E27FC236}">
                <a16:creationId xmlns:a16="http://schemas.microsoft.com/office/drawing/2014/main" id="{AB00306E-3DD7-4ABD-8604-06465006E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nvolutional Neural Network (CNN) — Developing An Image Classifier In  Python Using TensorFlow | by Sayantini Deb | Edureka | Medium">
            <a:extLst>
              <a:ext uri="{FF2B5EF4-FFF2-40B4-BE49-F238E27FC236}">
                <a16:creationId xmlns:a16="http://schemas.microsoft.com/office/drawing/2014/main" id="{CAB8F387-2895-4C2F-BC3B-71B91F586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86603"/>
            <a:ext cx="4164563" cy="1476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725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893AC-F9B7-4310-A5A2-458501B403E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016D67C-87A9-4BD5-83E9-BFDCAD410126}"/>
              </a:ext>
            </a:extLst>
          </p:cNvPr>
          <p:cNvSpPr>
            <a:spLocks noGrp="1"/>
          </p:cNvSpPr>
          <p:nvPr>
            <p:ph idx="1"/>
          </p:nvPr>
        </p:nvSpPr>
        <p:spPr>
          <a:xfrm>
            <a:off x="1097280" y="1845734"/>
            <a:ext cx="10058400" cy="4499082"/>
          </a:xfrm>
        </p:spPr>
        <p:txBody>
          <a:bodyPr/>
          <a:lstStyle/>
          <a:p>
            <a:pPr>
              <a:lnSpc>
                <a:spcPct val="107000"/>
              </a:lnSpc>
              <a:spcBef>
                <a:spcPts val="1200"/>
              </a:spcBef>
              <a:spcAft>
                <a:spcPts val="300"/>
              </a:spcAft>
            </a:pPr>
            <a:r>
              <a:rPr lang="en-IN" b="1" u="sng" dirty="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What exactly is a CNN</a:t>
            </a:r>
            <a:r>
              <a:rPr lang="en-IN" b="1" dirty="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a:t>
            </a:r>
            <a:r>
              <a:rPr lang="en-IN" b="1" dirty="0">
                <a:latin typeface="Calibri Light" panose="020F0302020204030204" pitchFamily="34" charset="0"/>
                <a:ea typeface="Times New Roman" panose="02020603050405020304" pitchFamily="18" charset="0"/>
                <a:cs typeface="Times New Roman" panose="02020603050405020304" pitchFamily="18" charset="0"/>
              </a:rPr>
              <a:t> </a:t>
            </a:r>
            <a:r>
              <a:rPr lang="en-IN" dirty="0">
                <a:solidFill>
                  <a:srgbClr val="0E101A"/>
                </a:solidFill>
                <a:effectLst/>
                <a:latin typeface="Calibri" panose="020F0502020204030204" pitchFamily="34" charset="0"/>
                <a:ea typeface="Times New Roman" panose="02020603050405020304" pitchFamily="18" charset="0"/>
              </a:rPr>
              <a:t>In </a:t>
            </a:r>
            <a:r>
              <a:rPr lang="en-IN" u="sng" dirty="0">
                <a:solidFill>
                  <a:srgbClr val="000000"/>
                </a:solidFill>
                <a:latin typeface="Calibri" panose="020F0502020204030204" pitchFamily="34" charset="0"/>
                <a:ea typeface="Times New Roman" panose="02020603050405020304" pitchFamily="18" charset="0"/>
              </a:rPr>
              <a:t>deep learning</a:t>
            </a:r>
            <a:r>
              <a:rPr lang="en-IN" u="sng" dirty="0">
                <a:solidFill>
                  <a:srgbClr val="0E101A"/>
                </a:solidFill>
                <a:latin typeface="Calibri" panose="020F0502020204030204" pitchFamily="34" charset="0"/>
                <a:ea typeface="Times New Roman" panose="02020603050405020304" pitchFamily="18" charset="0"/>
              </a:rPr>
              <a:t>,</a:t>
            </a:r>
            <a:r>
              <a:rPr lang="en-IN" dirty="0">
                <a:solidFill>
                  <a:srgbClr val="0E101A"/>
                </a:solidFill>
                <a:effectLst/>
                <a:latin typeface="Calibri" panose="020F0502020204030204" pitchFamily="34" charset="0"/>
                <a:ea typeface="Times New Roman" panose="02020603050405020304" pitchFamily="18" charset="0"/>
              </a:rPr>
              <a:t> a </a:t>
            </a:r>
            <a:r>
              <a:rPr lang="en-IN" b="1" dirty="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convolutional neural network</a:t>
            </a:r>
            <a:r>
              <a:rPr lang="en-IN" dirty="0">
                <a:solidFill>
                  <a:srgbClr val="0E101A"/>
                </a:solidFill>
                <a:effectLst/>
                <a:latin typeface="Calibri" panose="020F0502020204030204" pitchFamily="34" charset="0"/>
                <a:ea typeface="Times New Roman" panose="02020603050405020304" pitchFamily="18" charset="0"/>
              </a:rPr>
              <a:t> (</a:t>
            </a:r>
            <a:r>
              <a:rPr lang="en-IN" b="1" dirty="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CNN/ConvNet</a:t>
            </a:r>
            <a:r>
              <a:rPr lang="en-IN" dirty="0">
                <a:solidFill>
                  <a:srgbClr val="0E101A"/>
                </a:solidFill>
                <a:effectLst/>
                <a:latin typeface="Calibri" panose="020F0502020204030204" pitchFamily="34" charset="0"/>
                <a:ea typeface="Times New Roman" panose="02020603050405020304" pitchFamily="18" charset="0"/>
              </a:rPr>
              <a:t>) is a class of </a:t>
            </a:r>
            <a:r>
              <a:rPr lang="en-IN" u="sng" dirty="0">
                <a:solidFill>
                  <a:srgbClr val="000000"/>
                </a:solidFill>
                <a:latin typeface="Calibri" panose="020F0502020204030204" pitchFamily="34" charset="0"/>
                <a:ea typeface="Times New Roman" panose="02020603050405020304" pitchFamily="18" charset="0"/>
              </a:rPr>
              <a:t>deep neural networks</a:t>
            </a:r>
            <a:r>
              <a:rPr lang="en-IN" u="sng" dirty="0">
                <a:solidFill>
                  <a:srgbClr val="0E101A"/>
                </a:solidFill>
                <a:latin typeface="Calibri" panose="020F0502020204030204" pitchFamily="34" charset="0"/>
                <a:ea typeface="Times New Roman" panose="02020603050405020304" pitchFamily="18" charset="0"/>
              </a:rPr>
              <a:t>,</a:t>
            </a:r>
            <a:r>
              <a:rPr lang="en-IN" dirty="0">
                <a:solidFill>
                  <a:srgbClr val="0E101A"/>
                </a:solidFill>
                <a:effectLst/>
                <a:latin typeface="Calibri" panose="020F0502020204030204" pitchFamily="34" charset="0"/>
                <a:ea typeface="Times New Roman" panose="02020603050405020304" pitchFamily="18" charset="0"/>
              </a:rPr>
              <a:t> most commonly applied to analyse visual imagery. It uses a special technique called Convolution</a:t>
            </a:r>
            <a:r>
              <a:rPr lang="en-IN" sz="1800" dirty="0">
                <a:solidFill>
                  <a:srgbClr val="0E101A"/>
                </a:solidFill>
                <a:effectLst/>
                <a:latin typeface="Calibri" panose="020F0502020204030204" pitchFamily="34" charset="0"/>
                <a:ea typeface="Times New Roman" panose="02020603050405020304" pitchFamily="18" charset="0"/>
              </a:rPr>
              <a:t>. </a:t>
            </a:r>
          </a:p>
          <a:p>
            <a:pPr>
              <a:buFont typeface="Wingdings" panose="05000000000000000000" pitchFamily="2" charset="2"/>
              <a:buChar char="v"/>
            </a:pPr>
            <a:r>
              <a:rPr lang="en-IN"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Bottom line is that the role of the ConvNet is to reduce the images into a form that is easier to process, without losing features that are critical for getting a good prediction.</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dirty="0">
                <a:effectLst/>
                <a:latin typeface="Calibri" panose="020F0502020204030204" pitchFamily="34" charset="0"/>
                <a:ea typeface="Times New Roman" panose="02020603050405020304" pitchFamily="18" charset="0"/>
                <a:cs typeface="Calibri" panose="020F0502020204030204" pitchFamily="34" charset="0"/>
              </a:rPr>
              <a:t>The advancements in Computer Vision with Deep Learning have been constructed and perfected with time, primarily over one particular algorithm — a </a:t>
            </a:r>
            <a:r>
              <a:rPr lang="en-IN" b="1"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Convolutional Neural Network</a:t>
            </a:r>
            <a:r>
              <a:rPr lang="en-IN" dirty="0">
                <a:effectLst/>
                <a:latin typeface="Calibri" panose="020F0502020204030204" pitchFamily="34" charset="0"/>
                <a:ea typeface="Times New Roman" panose="02020603050405020304" pitchFamily="18" charset="0"/>
                <a:cs typeface="Calibri" panose="020F0502020204030204" pitchFamily="34" charset="0"/>
              </a:rPr>
              <a:t>.</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4" name="Picture 2" descr="What is Deep Learning and its future scope - DigiLearnings">
            <a:extLst>
              <a:ext uri="{FF2B5EF4-FFF2-40B4-BE49-F238E27FC236}">
                <a16:creationId xmlns:a16="http://schemas.microsoft.com/office/drawing/2014/main" id="{6E7EE794-9BAB-4319-A965-F4839D9F2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nvolutional Neural Network (CNN) — Developing An Image Classifier In  Python Using TensorFlow | by Sayantini Deb | Edureka | Medium">
            <a:extLst>
              <a:ext uri="{FF2B5EF4-FFF2-40B4-BE49-F238E27FC236}">
                <a16:creationId xmlns:a16="http://schemas.microsoft.com/office/drawing/2014/main" id="{940B8B52-584A-4758-AC4D-D0ACEF491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86603"/>
            <a:ext cx="4164563" cy="147688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CFD1A600-DE1A-427C-BB0A-F5A3533DF9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3992" y="4407224"/>
            <a:ext cx="8042988" cy="184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331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6EDBB9-643E-4126-9F52-1FCF705AAC3D}"/>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EF1CE03C-C80E-406D-8A1E-2956037BB493}"/>
              </a:ext>
            </a:extLst>
          </p:cNvPr>
          <p:cNvSpPr>
            <a:spLocks noGrp="1"/>
          </p:cNvSpPr>
          <p:nvPr>
            <p:ph sz="half" idx="1"/>
          </p:nvPr>
        </p:nvSpPr>
        <p:spPr>
          <a:xfrm>
            <a:off x="1097279" y="1789612"/>
            <a:ext cx="4022726" cy="4545874"/>
          </a:xfrm>
        </p:spPr>
        <p:txBody>
          <a:bodyPr/>
          <a:lstStyle/>
          <a:p>
            <a:pPr>
              <a:buFont typeface="Wingdings" panose="05000000000000000000" pitchFamily="2" charset="2"/>
              <a:buChar char="v"/>
            </a:pPr>
            <a:r>
              <a:rPr lang="en-IN" dirty="0">
                <a:solidFill>
                  <a:srgbClr val="0E101A"/>
                </a:solidFill>
                <a:effectLst/>
                <a:latin typeface="Calibri" panose="020F0502020204030204" pitchFamily="34" charset="0"/>
                <a:ea typeface="Times New Roman" panose="02020603050405020304" pitchFamily="18" charset="0"/>
              </a:rPr>
              <a:t>The</a:t>
            </a:r>
            <a:r>
              <a:rPr lang="en-IN" b="1" u="sng" dirty="0">
                <a:solidFill>
                  <a:srgbClr val="0E101A"/>
                </a:solidFill>
                <a:effectLst/>
                <a:latin typeface="Calibri" panose="020F0502020204030204" pitchFamily="34" charset="0"/>
                <a:ea typeface="Times New Roman" panose="02020603050405020304" pitchFamily="18" charset="0"/>
              </a:rPr>
              <a:t> VGGNet </a:t>
            </a:r>
            <a:r>
              <a:rPr lang="en-IN" dirty="0">
                <a:solidFill>
                  <a:srgbClr val="0E101A"/>
                </a:solidFill>
                <a:effectLst/>
                <a:latin typeface="Calibri" panose="020F0502020204030204" pitchFamily="34" charset="0"/>
                <a:ea typeface="Times New Roman" panose="02020603050405020304" pitchFamily="18" charset="0"/>
              </a:rPr>
              <a:t>was specially designed for the ImageNet challenge which is a classification task with 1000 categories. </a:t>
            </a:r>
          </a:p>
          <a:p>
            <a:pPr>
              <a:buFont typeface="Wingdings" panose="05000000000000000000" pitchFamily="2" charset="2"/>
              <a:buChar char="v"/>
            </a:pPr>
            <a:r>
              <a:rPr lang="en-IN" dirty="0">
                <a:solidFill>
                  <a:srgbClr val="0E101A"/>
                </a:solidFill>
                <a:effectLst/>
                <a:latin typeface="Calibri" panose="020F0502020204030204" pitchFamily="34" charset="0"/>
                <a:ea typeface="Times New Roman" panose="02020603050405020304" pitchFamily="18" charset="0"/>
              </a:rPr>
              <a:t>Thus, the SoftMax layer at the end has 1000 categories. </a:t>
            </a:r>
          </a:p>
          <a:p>
            <a:pPr>
              <a:buFont typeface="Wingdings" panose="05000000000000000000" pitchFamily="2" charset="2"/>
              <a:buChar char="v"/>
            </a:pPr>
            <a:r>
              <a:rPr lang="en-IN" dirty="0">
                <a:solidFill>
                  <a:srgbClr val="0E101A"/>
                </a:solidFill>
                <a:effectLst/>
                <a:latin typeface="Calibri" panose="020F0502020204030204" pitchFamily="34" charset="0"/>
                <a:ea typeface="Times New Roman" panose="02020603050405020304" pitchFamily="18" charset="0"/>
              </a:rPr>
              <a:t>The blue layers are the </a:t>
            </a:r>
            <a:r>
              <a:rPr lang="en-IN" b="1" dirty="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convolutional layers </a:t>
            </a:r>
            <a:r>
              <a:rPr lang="en-IN" dirty="0">
                <a:solidFill>
                  <a:srgbClr val="0E101A"/>
                </a:solidFill>
                <a:effectLst/>
                <a:latin typeface="Calibri" panose="020F0502020204030204" pitchFamily="34" charset="0"/>
                <a:ea typeface="Times New Roman" panose="02020603050405020304" pitchFamily="18" charset="0"/>
              </a:rPr>
              <a:t>while the yellow ones are </a:t>
            </a:r>
            <a:r>
              <a:rPr lang="en-IN" b="1" dirty="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pooling layers. </a:t>
            </a:r>
            <a:endParaRPr lang="en-IN"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v"/>
            </a:pPr>
            <a:r>
              <a:rPr lang="en-IN" dirty="0">
                <a:solidFill>
                  <a:srgbClr val="0E101A"/>
                </a:solidFill>
                <a:effectLst/>
                <a:latin typeface="Calibri" panose="020F0502020204030204" pitchFamily="34" charset="0"/>
                <a:ea typeface="Times New Roman" panose="02020603050405020304" pitchFamily="18" charset="0"/>
              </a:rPr>
              <a:t>Finally, the green layer is a </a:t>
            </a:r>
            <a:r>
              <a:rPr lang="en-IN" b="1" dirty="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fully connected layer</a:t>
            </a:r>
            <a:r>
              <a:rPr lang="en-IN" dirty="0">
                <a:solidFill>
                  <a:srgbClr val="0E101A"/>
                </a:solidFill>
                <a:effectLst/>
                <a:latin typeface="Calibri" panose="020F0502020204030204" pitchFamily="34" charset="0"/>
                <a:ea typeface="Times New Roman" panose="02020603050405020304" pitchFamily="18" charset="0"/>
              </a:rPr>
              <a:t> with 4096 neurons, the output from which is a vector of size 4096.</a:t>
            </a:r>
            <a:endParaRPr lang="en-IN" dirty="0">
              <a:effectLst/>
              <a:latin typeface="Times New Roman" panose="02020603050405020304" pitchFamily="18" charset="0"/>
              <a:ea typeface="Times New Roman" panose="02020603050405020304" pitchFamily="18" charset="0"/>
            </a:endParaRPr>
          </a:p>
          <a:p>
            <a:endParaRPr lang="en-IN" dirty="0"/>
          </a:p>
        </p:txBody>
      </p:sp>
      <p:sp>
        <p:nvSpPr>
          <p:cNvPr id="8" name="Content Placeholder 7">
            <a:extLst>
              <a:ext uri="{FF2B5EF4-FFF2-40B4-BE49-F238E27FC236}">
                <a16:creationId xmlns:a16="http://schemas.microsoft.com/office/drawing/2014/main" id="{ECE9CC7F-95C0-46A0-993F-BF25A6F5C8FA}"/>
              </a:ext>
            </a:extLst>
          </p:cNvPr>
          <p:cNvSpPr>
            <a:spLocks noGrp="1"/>
          </p:cNvSpPr>
          <p:nvPr>
            <p:ph sz="half" idx="2"/>
          </p:nvPr>
        </p:nvSpPr>
        <p:spPr/>
        <p:txBody>
          <a:bodyPr/>
          <a:lstStyle/>
          <a:p>
            <a:endParaRPr lang="en-IN"/>
          </a:p>
        </p:txBody>
      </p:sp>
      <p:pic>
        <p:nvPicPr>
          <p:cNvPr id="4" name="Picture 2" descr="What is Deep Learning and its future scope - DigiLearnings">
            <a:extLst>
              <a:ext uri="{FF2B5EF4-FFF2-40B4-BE49-F238E27FC236}">
                <a16:creationId xmlns:a16="http://schemas.microsoft.com/office/drawing/2014/main" id="{B1303640-0C71-4C87-9592-988501CC65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nvolutional Neural Network (CNN) — Developing An Image Classifier In  Python Using TensorFlow | by Sayantini Deb | Edureka | Medium">
            <a:extLst>
              <a:ext uri="{FF2B5EF4-FFF2-40B4-BE49-F238E27FC236}">
                <a16:creationId xmlns:a16="http://schemas.microsoft.com/office/drawing/2014/main" id="{E904FF59-83AD-482E-8D66-59E1A6F63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86603"/>
            <a:ext cx="4164563" cy="147688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VGGNet">
            <a:extLst>
              <a:ext uri="{FF2B5EF4-FFF2-40B4-BE49-F238E27FC236}">
                <a16:creationId xmlns:a16="http://schemas.microsoft.com/office/drawing/2014/main" id="{EBD9CA92-64A3-4016-8EE0-7491752E66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0005" y="1763486"/>
            <a:ext cx="61513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7601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9B520-B16B-4667-BCC8-0DB0B5ABC890}"/>
              </a:ext>
            </a:extLst>
          </p:cNvPr>
          <p:cNvSpPr>
            <a:spLocks noGrp="1"/>
          </p:cNvSpPr>
          <p:nvPr>
            <p:ph type="title"/>
          </p:nvPr>
        </p:nvSpPr>
        <p:spPr/>
        <p:txBody>
          <a:bodyPr/>
          <a:lstStyle/>
          <a:p>
            <a:r>
              <a:rPr lang="en-US" sz="4800" b="1" dirty="0">
                <a:solidFill>
                  <a:srgbClr val="0E101A"/>
                </a:solidFill>
                <a:effectLst/>
              </a:rPr>
              <a:t>Deep Learning</a:t>
            </a:r>
            <a:r>
              <a:rPr lang="en-US" sz="4800" dirty="0">
                <a:solidFill>
                  <a:srgbClr val="0E101A"/>
                </a:solidFill>
                <a:effectLst/>
              </a:rPr>
              <a:t> </a:t>
            </a:r>
            <a:endParaRPr lang="en-IN" dirty="0"/>
          </a:p>
        </p:txBody>
      </p:sp>
      <p:pic>
        <p:nvPicPr>
          <p:cNvPr id="4" name="Picture 2" descr="What is Deep Learning and its future scope - DigiLearnings">
            <a:extLst>
              <a:ext uri="{FF2B5EF4-FFF2-40B4-BE49-F238E27FC236}">
                <a16:creationId xmlns:a16="http://schemas.microsoft.com/office/drawing/2014/main" id="{07F17AA3-2399-4D20-85AA-7B556A56D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ai learning machine - Cheap Online Shopping -">
            <a:extLst>
              <a:ext uri="{FF2B5EF4-FFF2-40B4-BE49-F238E27FC236}">
                <a16:creationId xmlns:a16="http://schemas.microsoft.com/office/drawing/2014/main" id="{2F018B98-11B9-46DD-8832-3F30103F755C}"/>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250302" y="1810138"/>
            <a:ext cx="4586111" cy="4534678"/>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News Feature: What are the limits of deep learning? | PNAS">
            <a:extLst>
              <a:ext uri="{FF2B5EF4-FFF2-40B4-BE49-F238E27FC236}">
                <a16:creationId xmlns:a16="http://schemas.microsoft.com/office/drawing/2014/main" id="{C556BF86-4EA7-4023-A6CB-E7233B168328}"/>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836413" y="1737360"/>
            <a:ext cx="5319267" cy="4607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421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6234BD-4319-4EDA-A35C-202A49E9D93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E8263B7-9257-4CF5-B7F7-BC68D3ABD513}"/>
              </a:ext>
            </a:extLst>
          </p:cNvPr>
          <p:cNvSpPr>
            <a:spLocks noGrp="1"/>
          </p:cNvSpPr>
          <p:nvPr>
            <p:ph sz="half" idx="1"/>
          </p:nvPr>
        </p:nvSpPr>
        <p:spPr>
          <a:xfrm>
            <a:off x="1097280" y="1845734"/>
            <a:ext cx="4937759" cy="4508413"/>
          </a:xfrm>
        </p:spPr>
        <p:txBody>
          <a:bodyPr>
            <a:normAutofit/>
          </a:bodyPr>
          <a:lstStyle/>
          <a:p>
            <a:r>
              <a:rPr lang="en-IN" b="1" u="sng" dirty="0">
                <a:solidFill>
                  <a:srgbClr val="0E101A"/>
                </a:solidFill>
                <a:effectLst/>
              </a:rPr>
              <a:t>Layers in CNN</a:t>
            </a:r>
            <a:endParaRPr lang="en-IN" b="1" u="sng" dirty="0">
              <a:effectLst/>
            </a:endParaRPr>
          </a:p>
          <a:p>
            <a:r>
              <a:rPr lang="en-IN" u="sng" dirty="0">
                <a:solidFill>
                  <a:srgbClr val="0E101A"/>
                </a:solidFill>
                <a:effectLst/>
                <a:ea typeface="Times New Roman" panose="02020603050405020304" pitchFamily="18" charset="0"/>
              </a:rPr>
              <a:t>There are five different layers in CNN:</a:t>
            </a:r>
          </a:p>
          <a:p>
            <a:pPr>
              <a:buFont typeface="Wingdings" panose="05000000000000000000" pitchFamily="2" charset="2"/>
              <a:buChar char="v"/>
            </a:pPr>
            <a:r>
              <a:rPr lang="en-IN" dirty="0">
                <a:solidFill>
                  <a:srgbClr val="0E101A"/>
                </a:solidFill>
                <a:effectLst/>
                <a:ea typeface="Times New Roman" panose="02020603050405020304" pitchFamily="18" charset="0"/>
                <a:cs typeface="Times New Roman" panose="02020603050405020304" pitchFamily="18" charset="0"/>
              </a:rPr>
              <a:t>Input layer.</a:t>
            </a:r>
          </a:p>
          <a:p>
            <a:pPr>
              <a:buFont typeface="Wingdings" panose="05000000000000000000" pitchFamily="2" charset="2"/>
              <a:buChar char="v"/>
            </a:pPr>
            <a:r>
              <a:rPr lang="en-IN" dirty="0">
                <a:solidFill>
                  <a:srgbClr val="0E101A"/>
                </a:solidFill>
                <a:effectLst/>
                <a:ea typeface="Times New Roman" panose="02020603050405020304" pitchFamily="18" charset="0"/>
                <a:cs typeface="Times New Roman" panose="02020603050405020304" pitchFamily="18" charset="0"/>
              </a:rPr>
              <a:t>Convo layer (Convo + </a:t>
            </a:r>
            <a:r>
              <a:rPr lang="en-IN" dirty="0" err="1">
                <a:solidFill>
                  <a:srgbClr val="0E101A"/>
                </a:solidFill>
                <a:effectLst/>
                <a:ea typeface="Times New Roman" panose="02020603050405020304" pitchFamily="18" charset="0"/>
                <a:cs typeface="Times New Roman" panose="02020603050405020304" pitchFamily="18" charset="0"/>
              </a:rPr>
              <a:t>ReLU</a:t>
            </a:r>
            <a:r>
              <a:rPr lang="en-IN" dirty="0">
                <a:solidFill>
                  <a:srgbClr val="0E101A"/>
                </a:solidFill>
                <a:effectLst/>
                <a:ea typeface="Times New Roman" panose="02020603050405020304" pitchFamily="18" charset="0"/>
                <a:cs typeface="Times New Roman" panose="02020603050405020304" pitchFamily="18" charset="0"/>
              </a:rPr>
              <a:t>).</a:t>
            </a:r>
          </a:p>
          <a:p>
            <a:pPr>
              <a:buFont typeface="Wingdings" panose="05000000000000000000" pitchFamily="2" charset="2"/>
              <a:buChar char="v"/>
            </a:pPr>
            <a:r>
              <a:rPr lang="en-IN" dirty="0">
                <a:solidFill>
                  <a:srgbClr val="0E101A"/>
                </a:solidFill>
                <a:effectLst/>
                <a:ea typeface="Times New Roman" panose="02020603050405020304" pitchFamily="18" charset="0"/>
                <a:cs typeface="Times New Roman" panose="02020603050405020304" pitchFamily="18" charset="0"/>
              </a:rPr>
              <a:t>Pooling layer.</a:t>
            </a:r>
          </a:p>
          <a:p>
            <a:pPr>
              <a:buFont typeface="Wingdings" panose="05000000000000000000" pitchFamily="2" charset="2"/>
              <a:buChar char="v"/>
            </a:pPr>
            <a:r>
              <a:rPr lang="en-IN" dirty="0">
                <a:solidFill>
                  <a:srgbClr val="0E101A"/>
                </a:solidFill>
                <a:effectLst/>
                <a:ea typeface="Times New Roman" panose="02020603050405020304" pitchFamily="18" charset="0"/>
                <a:cs typeface="Times New Roman" panose="02020603050405020304" pitchFamily="18" charset="0"/>
              </a:rPr>
              <a:t>Fully connected (FC) layer.</a:t>
            </a:r>
          </a:p>
          <a:p>
            <a:pPr>
              <a:buFont typeface="Wingdings" panose="05000000000000000000" pitchFamily="2" charset="2"/>
              <a:buChar char="v"/>
            </a:pPr>
            <a:r>
              <a:rPr lang="en-IN" dirty="0">
                <a:solidFill>
                  <a:srgbClr val="0E101A"/>
                </a:solidFill>
                <a:effectLst/>
                <a:ea typeface="Times New Roman" panose="02020603050405020304" pitchFamily="18" charset="0"/>
                <a:cs typeface="Times New Roman" panose="02020603050405020304" pitchFamily="18" charset="0"/>
              </a:rPr>
              <a:t>SoftMax/logistic layer.</a:t>
            </a:r>
          </a:p>
          <a:p>
            <a:pPr>
              <a:buFont typeface="Wingdings" panose="05000000000000000000" pitchFamily="2" charset="2"/>
              <a:buChar char="v"/>
            </a:pPr>
            <a:r>
              <a:rPr lang="en-IN" dirty="0">
                <a:solidFill>
                  <a:srgbClr val="0E101A"/>
                </a:solidFill>
                <a:effectLst/>
                <a:ea typeface="Times New Roman" panose="02020603050405020304" pitchFamily="18" charset="0"/>
                <a:cs typeface="Times New Roman" panose="02020603050405020304" pitchFamily="18" charset="0"/>
              </a:rPr>
              <a:t>Output layer.</a:t>
            </a:r>
          </a:p>
          <a:p>
            <a:pPr marL="457200">
              <a:lnSpc>
                <a:spcPct val="107000"/>
              </a:lnSpc>
              <a:spcAft>
                <a:spcPts val="800"/>
              </a:spcAft>
            </a:pPr>
            <a:r>
              <a:rPr lang="en-IN" sz="1800" dirty="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7" name="Content Placeholder 6">
            <a:extLst>
              <a:ext uri="{FF2B5EF4-FFF2-40B4-BE49-F238E27FC236}">
                <a16:creationId xmlns:a16="http://schemas.microsoft.com/office/drawing/2014/main" id="{448B5AE8-9A70-451C-BEE9-4071A103DCAB}"/>
              </a:ext>
            </a:extLst>
          </p:cNvPr>
          <p:cNvSpPr>
            <a:spLocks noGrp="1"/>
          </p:cNvSpPr>
          <p:nvPr>
            <p:ph sz="half" idx="2"/>
          </p:nvPr>
        </p:nvSpPr>
        <p:spPr>
          <a:xfrm>
            <a:off x="6096000" y="1845735"/>
            <a:ext cx="5059680" cy="4508412"/>
          </a:xfrm>
        </p:spPr>
        <p:txBody>
          <a:bodyPr>
            <a:normAutofit/>
          </a:bodyPr>
          <a:lstStyle/>
          <a:p>
            <a:endParaRPr lang="en-IN" dirty="0"/>
          </a:p>
        </p:txBody>
      </p:sp>
      <p:pic>
        <p:nvPicPr>
          <p:cNvPr id="4" name="Picture 2" descr="What is Deep Learning and its future scope - DigiLearnings">
            <a:extLst>
              <a:ext uri="{FF2B5EF4-FFF2-40B4-BE49-F238E27FC236}">
                <a16:creationId xmlns:a16="http://schemas.microsoft.com/office/drawing/2014/main" id="{DA5D9D8B-9A24-4BE9-AEC7-797D2A2CE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nvolutional Neural Network (CNN) — Developing An Image Classifier In  Python Using TensorFlow | by Sayantini Deb | Edureka | Medium">
            <a:extLst>
              <a:ext uri="{FF2B5EF4-FFF2-40B4-BE49-F238E27FC236}">
                <a16:creationId xmlns:a16="http://schemas.microsoft.com/office/drawing/2014/main" id="{73157517-DF90-46EA-A9F8-2C7D42079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86603"/>
            <a:ext cx="4164564" cy="147688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FA467C3F-EAAF-49CA-A2F3-729D1E16B0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714" t="2222" r="-1237" b="28444"/>
          <a:stretch>
            <a:fillRect/>
          </a:stretch>
        </p:blipFill>
        <p:spPr bwMode="auto">
          <a:xfrm>
            <a:off x="6096001" y="1763486"/>
            <a:ext cx="5200260" cy="4590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0822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52C23-F12C-489D-A7F4-4CF6430ADA3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A3800631-4E50-454A-ABAA-130C599BCF18}"/>
              </a:ext>
            </a:extLst>
          </p:cNvPr>
          <p:cNvSpPr>
            <a:spLocks noGrp="1"/>
          </p:cNvSpPr>
          <p:nvPr>
            <p:ph idx="1"/>
          </p:nvPr>
        </p:nvSpPr>
        <p:spPr>
          <a:xfrm>
            <a:off x="1097280" y="1845733"/>
            <a:ext cx="10058400" cy="4536405"/>
          </a:xfrm>
        </p:spPr>
        <p:txBody>
          <a:bodyPr>
            <a:normAutofit fontScale="92500" lnSpcReduction="10000"/>
          </a:bodyPr>
          <a:lstStyle/>
          <a:p>
            <a:pPr>
              <a:lnSpc>
                <a:spcPct val="107000"/>
              </a:lnSpc>
              <a:spcBef>
                <a:spcPts val="1200"/>
              </a:spcBef>
              <a:spcAft>
                <a:spcPts val="300"/>
              </a:spcAft>
              <a:buFont typeface="Wingdings" panose="05000000000000000000" pitchFamily="2" charset="2"/>
              <a:buChar char="Ø"/>
            </a:pPr>
            <a:r>
              <a:rPr lang="en-IN" sz="2200" b="1" u="sng" dirty="0">
                <a:solidFill>
                  <a:srgbClr val="0E101A"/>
                </a:solidFill>
                <a:effectLst/>
                <a:ea typeface="Times New Roman" panose="02020603050405020304" pitchFamily="18" charset="0"/>
                <a:cs typeface="Times New Roman" panose="02020603050405020304" pitchFamily="18" charset="0"/>
              </a:rPr>
              <a:t>Input Layer</a:t>
            </a:r>
            <a:r>
              <a:rPr lang="en-IN" sz="2200" b="1" dirty="0">
                <a:solidFill>
                  <a:srgbClr val="0E101A"/>
                </a:solidFill>
                <a:effectLst/>
                <a:ea typeface="Times New Roman" panose="02020603050405020304" pitchFamily="18" charset="0"/>
                <a:cs typeface="Times New Roman" panose="02020603050405020304" pitchFamily="18" charset="0"/>
              </a:rPr>
              <a:t>: </a:t>
            </a:r>
            <a:r>
              <a:rPr lang="en-IN" sz="2200" dirty="0">
                <a:solidFill>
                  <a:srgbClr val="0E101A"/>
                </a:solidFill>
                <a:effectLst/>
                <a:ea typeface="Times New Roman" panose="02020603050405020304" pitchFamily="18" charset="0"/>
              </a:rPr>
              <a:t>Input layer in CNN contains image data. Image data is represented by three-dimensional matrix.</a:t>
            </a:r>
            <a:endParaRPr lang="en-IN" sz="2200" dirty="0">
              <a:effectLst/>
              <a:ea typeface="Times New Roman" panose="02020603050405020304" pitchFamily="18" charset="0"/>
            </a:endParaRPr>
          </a:p>
          <a:p>
            <a:pPr>
              <a:buFont typeface="Wingdings" panose="05000000000000000000" pitchFamily="2" charset="2"/>
              <a:buChar char="Ø"/>
            </a:pPr>
            <a:r>
              <a:rPr lang="en-IN" sz="2200" b="1" u="sng" dirty="0">
                <a:solidFill>
                  <a:srgbClr val="0E101A"/>
                </a:solidFill>
                <a:effectLst/>
                <a:ea typeface="Times New Roman" panose="02020603050405020304" pitchFamily="18" charset="0"/>
                <a:cs typeface="Times New Roman" panose="02020603050405020304" pitchFamily="18" charset="0"/>
              </a:rPr>
              <a:t>Convo Layer</a:t>
            </a:r>
            <a:r>
              <a:rPr lang="en-IN" sz="2200" b="1" dirty="0">
                <a:solidFill>
                  <a:srgbClr val="0E101A"/>
                </a:solidFill>
                <a:effectLst/>
                <a:ea typeface="Times New Roman" panose="02020603050405020304" pitchFamily="18" charset="0"/>
                <a:cs typeface="Times New Roman" panose="02020603050405020304" pitchFamily="18" charset="0"/>
              </a:rPr>
              <a:t>: </a:t>
            </a:r>
            <a:r>
              <a:rPr lang="en-IN" sz="2200" dirty="0">
                <a:solidFill>
                  <a:srgbClr val="0E101A"/>
                </a:solidFill>
                <a:effectLst/>
                <a:ea typeface="Times New Roman" panose="02020603050405020304" pitchFamily="18" charset="0"/>
              </a:rPr>
              <a:t>Convo layer is sometimes called feature extractor layer because features of the image are getting extracted within this layer. The output will be the input for the next layer.</a:t>
            </a:r>
            <a:endParaRPr lang="en-IN" sz="2200" dirty="0">
              <a:effectLst/>
              <a:ea typeface="Times New Roman" panose="02020603050405020304" pitchFamily="18" charset="0"/>
            </a:endParaRPr>
          </a:p>
          <a:p>
            <a:pPr>
              <a:buFont typeface="Wingdings" panose="05000000000000000000" pitchFamily="2" charset="2"/>
              <a:buChar char="Ø"/>
            </a:pPr>
            <a:r>
              <a:rPr lang="en-IN" sz="2200" b="1" u="sng" dirty="0">
                <a:solidFill>
                  <a:srgbClr val="0E101A"/>
                </a:solidFill>
                <a:effectLst/>
                <a:ea typeface="Times New Roman" panose="02020603050405020304" pitchFamily="18" charset="0"/>
                <a:cs typeface="Times New Roman" panose="02020603050405020304" pitchFamily="18" charset="0"/>
              </a:rPr>
              <a:t>Pooling Layer</a:t>
            </a:r>
            <a:r>
              <a:rPr lang="en-IN" sz="2200" dirty="0">
                <a:solidFill>
                  <a:srgbClr val="0E101A"/>
                </a:solidFill>
                <a:effectLst/>
                <a:ea typeface="Times New Roman" panose="02020603050405020304" pitchFamily="18" charset="0"/>
                <a:cs typeface="Times New Roman" panose="02020603050405020304" pitchFamily="18" charset="0"/>
              </a:rPr>
              <a:t>: </a:t>
            </a:r>
            <a:r>
              <a:rPr lang="en-IN" sz="2200" dirty="0">
                <a:solidFill>
                  <a:srgbClr val="0E101A"/>
                </a:solidFill>
                <a:effectLst/>
                <a:ea typeface="Times New Roman" panose="02020603050405020304" pitchFamily="18" charset="0"/>
              </a:rPr>
              <a:t>Pooling layer is used to reduce the spatial volume of input image after convolution. It is used between two convolution layers. </a:t>
            </a:r>
          </a:p>
          <a:p>
            <a:pPr>
              <a:buFont typeface="Wingdings" panose="05000000000000000000" pitchFamily="2" charset="2"/>
              <a:buChar char="Ø"/>
            </a:pPr>
            <a:r>
              <a:rPr lang="en-IN" sz="2200" b="1" u="sng" dirty="0">
                <a:solidFill>
                  <a:srgbClr val="0E101A"/>
                </a:solidFill>
                <a:effectLst/>
                <a:ea typeface="Times New Roman" panose="02020603050405020304" pitchFamily="18" charset="0"/>
                <a:cs typeface="Times New Roman" panose="02020603050405020304" pitchFamily="18" charset="0"/>
              </a:rPr>
              <a:t>Fully Connected Layer</a:t>
            </a:r>
            <a:r>
              <a:rPr lang="en-IN" sz="2200" b="1" dirty="0">
                <a:solidFill>
                  <a:srgbClr val="0E101A"/>
                </a:solidFill>
                <a:effectLst/>
                <a:ea typeface="Times New Roman" panose="02020603050405020304" pitchFamily="18" charset="0"/>
                <a:cs typeface="Times New Roman" panose="02020603050405020304" pitchFamily="18" charset="0"/>
              </a:rPr>
              <a:t>: </a:t>
            </a:r>
            <a:r>
              <a:rPr lang="en-IN" sz="2200" dirty="0">
                <a:solidFill>
                  <a:srgbClr val="0E101A"/>
                </a:solidFill>
                <a:effectLst/>
                <a:ea typeface="Times New Roman" panose="02020603050405020304" pitchFamily="18" charset="0"/>
              </a:rPr>
              <a:t>Fully connected layer involves weights, biases, and neurons. It connects neurons in one layer to neurons in another layer. It is used to classify images between different category by training.</a:t>
            </a:r>
            <a:endParaRPr lang="en-IN" sz="2200" dirty="0">
              <a:ea typeface="Times New Roman" panose="02020603050405020304" pitchFamily="18" charset="0"/>
            </a:endParaRPr>
          </a:p>
          <a:p>
            <a:pPr>
              <a:buFont typeface="Wingdings" panose="05000000000000000000" pitchFamily="2" charset="2"/>
              <a:buChar char="Ø"/>
            </a:pPr>
            <a:r>
              <a:rPr lang="en-IN" sz="2200" b="1" u="sng" dirty="0">
                <a:solidFill>
                  <a:srgbClr val="0E101A"/>
                </a:solidFill>
                <a:effectLst/>
                <a:ea typeface="Times New Roman" panose="02020603050405020304" pitchFamily="18" charset="0"/>
                <a:cs typeface="Times New Roman" panose="02020603050405020304" pitchFamily="18" charset="0"/>
              </a:rPr>
              <a:t>SoftMax / Logistic Layer</a:t>
            </a:r>
            <a:r>
              <a:rPr lang="en-IN" sz="2200" b="1" dirty="0">
                <a:solidFill>
                  <a:srgbClr val="0E101A"/>
                </a:solidFill>
                <a:effectLst/>
                <a:ea typeface="Times New Roman" panose="02020603050405020304" pitchFamily="18" charset="0"/>
                <a:cs typeface="Times New Roman" panose="02020603050405020304" pitchFamily="18" charset="0"/>
              </a:rPr>
              <a:t>: </a:t>
            </a:r>
            <a:r>
              <a:rPr lang="en-IN" sz="2200" dirty="0">
                <a:solidFill>
                  <a:srgbClr val="0E101A"/>
                </a:solidFill>
                <a:effectLst/>
                <a:ea typeface="Times New Roman" panose="02020603050405020304" pitchFamily="18" charset="0"/>
              </a:rPr>
              <a:t>last layer of CNN. It resides at the end of FC layer. Logistic is used for binary classification and SoftMax is for multi-classification.</a:t>
            </a:r>
            <a:endParaRPr lang="en-IN" sz="2200" dirty="0">
              <a:ea typeface="Times New Roman" panose="02020603050405020304" pitchFamily="18" charset="0"/>
            </a:endParaRPr>
          </a:p>
          <a:p>
            <a:pPr>
              <a:buFont typeface="Wingdings" panose="05000000000000000000" pitchFamily="2" charset="2"/>
              <a:buChar char="Ø"/>
            </a:pPr>
            <a:r>
              <a:rPr lang="en-IN" sz="2200" b="1" u="sng" dirty="0">
                <a:solidFill>
                  <a:srgbClr val="0E101A"/>
                </a:solidFill>
                <a:effectLst/>
                <a:ea typeface="Times New Roman" panose="02020603050405020304" pitchFamily="18" charset="0"/>
                <a:cs typeface="Times New Roman" panose="02020603050405020304" pitchFamily="18" charset="0"/>
              </a:rPr>
              <a:t>Output Layer</a:t>
            </a:r>
            <a:r>
              <a:rPr lang="en-IN" sz="2200" b="1" dirty="0">
                <a:solidFill>
                  <a:srgbClr val="0E101A"/>
                </a:solidFill>
                <a:effectLst/>
                <a:ea typeface="Times New Roman" panose="02020603050405020304" pitchFamily="18" charset="0"/>
                <a:cs typeface="Times New Roman" panose="02020603050405020304" pitchFamily="18" charset="0"/>
              </a:rPr>
              <a:t>: </a:t>
            </a:r>
            <a:r>
              <a:rPr lang="en-IN" sz="2200" dirty="0">
                <a:solidFill>
                  <a:srgbClr val="0E101A"/>
                </a:solidFill>
                <a:effectLst/>
                <a:ea typeface="Times New Roman" panose="02020603050405020304" pitchFamily="18" charset="0"/>
              </a:rPr>
              <a:t>Output layer contains the label which is in the form of one-hot encoded.</a:t>
            </a:r>
            <a:endParaRPr lang="en-IN" sz="2200" dirty="0">
              <a:effectLst/>
              <a:ea typeface="Times New Roman" panose="02020603050405020304" pitchFamily="18" charset="0"/>
            </a:endParaRPr>
          </a:p>
          <a:p>
            <a:r>
              <a:rPr lang="en-IN" sz="1800" dirty="0">
                <a:solidFill>
                  <a:srgbClr val="0E101A"/>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4" name="Picture 2" descr="What is Deep Learning and its future scope - DigiLearnings">
            <a:extLst>
              <a:ext uri="{FF2B5EF4-FFF2-40B4-BE49-F238E27FC236}">
                <a16:creationId xmlns:a16="http://schemas.microsoft.com/office/drawing/2014/main" id="{27612E01-934C-4163-A6FE-B2B3D9890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nvolutional Neural Network (CNN) — Developing An Image Classifier In  Python Using TensorFlow | by Sayantini Deb | Edureka | Medium">
            <a:extLst>
              <a:ext uri="{FF2B5EF4-FFF2-40B4-BE49-F238E27FC236}">
                <a16:creationId xmlns:a16="http://schemas.microsoft.com/office/drawing/2014/main" id="{5AE62F78-FAB3-4CE3-8384-556146654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86603"/>
            <a:ext cx="4164563" cy="1476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4175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3FBCC9F-BA05-45FF-85CD-7ADF0C981FA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F787AFF-708C-4E92-8B16-261F15A2F50D}"/>
              </a:ext>
            </a:extLst>
          </p:cNvPr>
          <p:cNvSpPr>
            <a:spLocks noGrp="1"/>
          </p:cNvSpPr>
          <p:nvPr>
            <p:ph sz="half" idx="1"/>
          </p:nvPr>
        </p:nvSpPr>
        <p:spPr>
          <a:xfrm>
            <a:off x="1097278" y="1845733"/>
            <a:ext cx="6007675" cy="4443099"/>
          </a:xfrm>
        </p:spPr>
        <p:txBody>
          <a:bodyPr>
            <a:normAutofit lnSpcReduction="10000"/>
          </a:bodyPr>
          <a:lstStyle/>
          <a:p>
            <a:r>
              <a:rPr lang="en-IN" b="1" u="sng" dirty="0">
                <a:solidFill>
                  <a:srgbClr val="0E101A"/>
                </a:solidFill>
                <a:effectLst/>
                <a:ea typeface="Times New Roman" panose="02020603050405020304" pitchFamily="18" charset="0"/>
                <a:cs typeface="Times New Roman" panose="02020603050405020304" pitchFamily="18" charset="0"/>
              </a:rPr>
              <a:t>How does it work</a:t>
            </a:r>
            <a:r>
              <a:rPr lang="en-IN" b="1" dirty="0">
                <a:solidFill>
                  <a:srgbClr val="0E101A"/>
                </a:solidFill>
                <a:effectLst/>
                <a:ea typeface="Times New Roman" panose="02020603050405020304" pitchFamily="18" charset="0"/>
                <a:cs typeface="Times New Roman" panose="02020603050405020304" pitchFamily="18" charset="0"/>
              </a:rPr>
              <a:t>: </a:t>
            </a:r>
            <a:r>
              <a:rPr lang="en-IN" dirty="0">
                <a:solidFill>
                  <a:srgbClr val="0E101A"/>
                </a:solidFill>
                <a:effectLst/>
                <a:ea typeface="Times New Roman" panose="02020603050405020304" pitchFamily="18" charset="0"/>
              </a:rPr>
              <a:t>working of CNN’s </a:t>
            </a:r>
          </a:p>
          <a:p>
            <a:pPr>
              <a:buFont typeface="Wingdings" panose="05000000000000000000" pitchFamily="2" charset="2"/>
              <a:buChar char="v"/>
            </a:pPr>
            <a:r>
              <a:rPr lang="en-IN" dirty="0">
                <a:solidFill>
                  <a:srgbClr val="0E101A"/>
                </a:solidFill>
                <a:effectLst/>
                <a:latin typeface="Calibri" panose="020F0502020204030204" pitchFamily="34" charset="0"/>
                <a:ea typeface="Times New Roman" panose="02020603050405020304" pitchFamily="18" charset="0"/>
              </a:rPr>
              <a:t>let’s cover the basics such as what is an image and how is it represented. An RGB image is nothing but a matrix of pixel values having three planes whereas a grayscale image is the same but it has a single plane.</a:t>
            </a:r>
          </a:p>
          <a:p>
            <a:pPr>
              <a:buFont typeface="Wingdings" panose="05000000000000000000" pitchFamily="2" charset="2"/>
              <a:buChar char="v"/>
            </a:pPr>
            <a:r>
              <a:rPr lang="en-IN" dirty="0">
                <a:effectLst/>
                <a:latin typeface="Calibri" panose="020F0502020204030204" pitchFamily="34" charset="0"/>
                <a:ea typeface="Times New Roman" panose="02020603050405020304" pitchFamily="18" charset="0"/>
                <a:cs typeface="Calibri" panose="020F0502020204030204" pitchFamily="34" charset="0"/>
              </a:rPr>
              <a:t>In the figure, we have an RGB image which has been separated by its three colour planes — Red, Green, and Blue. </a:t>
            </a:r>
          </a:p>
          <a:p>
            <a:pPr>
              <a:buFont typeface="Wingdings" panose="05000000000000000000" pitchFamily="2" charset="2"/>
              <a:buChar char="v"/>
            </a:pPr>
            <a:r>
              <a:rPr lang="en-IN" dirty="0">
                <a:effectLst/>
                <a:latin typeface="Calibri" panose="020F0502020204030204" pitchFamily="34" charset="0"/>
                <a:ea typeface="Times New Roman" panose="02020603050405020304" pitchFamily="18" charset="0"/>
                <a:cs typeface="Calibri" panose="020F0502020204030204" pitchFamily="34" charset="0"/>
              </a:rPr>
              <a:t>The </a:t>
            </a:r>
            <a:r>
              <a:rPr lang="en-IN" u="sng" dirty="0">
                <a:effectLst/>
                <a:latin typeface="Calibri" panose="020F0502020204030204" pitchFamily="34" charset="0"/>
                <a:ea typeface="Times New Roman" panose="02020603050405020304" pitchFamily="18" charset="0"/>
                <a:cs typeface="Calibri" panose="020F0502020204030204" pitchFamily="34" charset="0"/>
              </a:rPr>
              <a:t>role of the ConvNet </a:t>
            </a:r>
            <a:r>
              <a:rPr lang="en-IN" dirty="0">
                <a:effectLst/>
                <a:latin typeface="Calibri" panose="020F0502020204030204" pitchFamily="34" charset="0"/>
                <a:ea typeface="Times New Roman" panose="02020603050405020304" pitchFamily="18" charset="0"/>
                <a:cs typeface="Calibri" panose="020F0502020204030204" pitchFamily="34" charset="0"/>
              </a:rPr>
              <a:t>is to </a:t>
            </a:r>
            <a:r>
              <a:rPr lang="en-IN" u="sng" dirty="0">
                <a:effectLst/>
                <a:latin typeface="Calibri" panose="020F0502020204030204" pitchFamily="34" charset="0"/>
                <a:ea typeface="Times New Roman" panose="02020603050405020304" pitchFamily="18" charset="0"/>
                <a:cs typeface="Calibri" panose="020F0502020204030204" pitchFamily="34" charset="0"/>
              </a:rPr>
              <a:t>reduce </a:t>
            </a:r>
            <a:r>
              <a:rPr lang="en-IN" dirty="0">
                <a:effectLst/>
                <a:latin typeface="Calibri" panose="020F0502020204030204" pitchFamily="34" charset="0"/>
                <a:ea typeface="Times New Roman" panose="02020603050405020304" pitchFamily="18" charset="0"/>
                <a:cs typeface="Calibri" panose="020F0502020204030204" pitchFamily="34" charset="0"/>
              </a:rPr>
              <a:t>the </a:t>
            </a:r>
            <a:r>
              <a:rPr lang="en-IN" u="sng" dirty="0">
                <a:effectLst/>
                <a:latin typeface="Calibri" panose="020F0502020204030204" pitchFamily="34" charset="0"/>
                <a:ea typeface="Times New Roman" panose="02020603050405020304" pitchFamily="18" charset="0"/>
                <a:cs typeface="Calibri" panose="020F0502020204030204" pitchFamily="34" charset="0"/>
              </a:rPr>
              <a:t>images</a:t>
            </a:r>
            <a:r>
              <a:rPr lang="en-IN" dirty="0">
                <a:effectLst/>
                <a:latin typeface="Calibri" panose="020F0502020204030204" pitchFamily="34" charset="0"/>
                <a:ea typeface="Times New Roman" panose="02020603050405020304" pitchFamily="18" charset="0"/>
                <a:cs typeface="Calibri" panose="020F0502020204030204" pitchFamily="34" charset="0"/>
              </a:rPr>
              <a:t> into a form which is </a:t>
            </a:r>
            <a:r>
              <a:rPr lang="en-IN" u="sng" dirty="0">
                <a:effectLst/>
                <a:latin typeface="Calibri" panose="020F0502020204030204" pitchFamily="34" charset="0"/>
                <a:ea typeface="Times New Roman" panose="02020603050405020304" pitchFamily="18" charset="0"/>
                <a:cs typeface="Calibri" panose="020F0502020204030204" pitchFamily="34" charset="0"/>
              </a:rPr>
              <a:t>easier to process</a:t>
            </a:r>
            <a:r>
              <a:rPr lang="en-IN" dirty="0">
                <a:effectLst/>
                <a:latin typeface="Calibri" panose="020F0502020204030204" pitchFamily="34" charset="0"/>
                <a:ea typeface="Times New Roman" panose="02020603050405020304" pitchFamily="18" charset="0"/>
                <a:cs typeface="Calibri" panose="020F0502020204030204" pitchFamily="34" charset="0"/>
              </a:rPr>
              <a:t>, without losing features which are critical for getting a good prediction. </a:t>
            </a:r>
          </a:p>
          <a:p>
            <a:pPr>
              <a:buFont typeface="Wingdings" panose="05000000000000000000" pitchFamily="2" charset="2"/>
              <a:buChar char="v"/>
            </a:pPr>
            <a:r>
              <a:rPr lang="en-IN" dirty="0">
                <a:effectLst/>
                <a:latin typeface="Calibri" panose="020F0502020204030204" pitchFamily="34" charset="0"/>
                <a:ea typeface="Times New Roman" panose="02020603050405020304" pitchFamily="18" charset="0"/>
                <a:cs typeface="Calibri" panose="020F0502020204030204" pitchFamily="34" charset="0"/>
              </a:rPr>
              <a:t>This is important when we are to design an architecture which is not only good at learning features but also is scalable to massive datasets.</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b="1" i="1" dirty="0">
              <a:effectLst/>
              <a:ea typeface="Times New Roman" panose="02020603050405020304" pitchFamily="18" charset="0"/>
              <a:cs typeface="Times New Roman" panose="02020603050405020304" pitchFamily="18" charset="0"/>
            </a:endParaRPr>
          </a:p>
          <a:p>
            <a:endParaRPr lang="en-IN" dirty="0"/>
          </a:p>
        </p:txBody>
      </p:sp>
      <p:sp>
        <p:nvSpPr>
          <p:cNvPr id="7" name="Content Placeholder 6">
            <a:extLst>
              <a:ext uri="{FF2B5EF4-FFF2-40B4-BE49-F238E27FC236}">
                <a16:creationId xmlns:a16="http://schemas.microsoft.com/office/drawing/2014/main" id="{A03E38B4-7CC7-4BBB-AC01-09F2FF0FCA7E}"/>
              </a:ext>
            </a:extLst>
          </p:cNvPr>
          <p:cNvSpPr>
            <a:spLocks noGrp="1"/>
          </p:cNvSpPr>
          <p:nvPr>
            <p:ph sz="half" idx="2"/>
          </p:nvPr>
        </p:nvSpPr>
        <p:spPr>
          <a:xfrm>
            <a:off x="7165910" y="1845734"/>
            <a:ext cx="3989770" cy="4209833"/>
          </a:xfrm>
        </p:spPr>
        <p:txBody>
          <a:bodyPr>
            <a:normAutofit lnSpcReduction="10000"/>
          </a:bodyPr>
          <a:lstStyle/>
          <a:p>
            <a:endParaRPr lang="en-IN" dirty="0"/>
          </a:p>
        </p:txBody>
      </p:sp>
      <p:pic>
        <p:nvPicPr>
          <p:cNvPr id="4" name="Picture 2" descr="What is Deep Learning and its future scope - DigiLearnings">
            <a:extLst>
              <a:ext uri="{FF2B5EF4-FFF2-40B4-BE49-F238E27FC236}">
                <a16:creationId xmlns:a16="http://schemas.microsoft.com/office/drawing/2014/main" id="{9AF9F366-1A7C-4860-9BFB-61C71597C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nvolutional Neural Network (CNN) — Developing An Image Classifier In  Python Using TensorFlow | by Sayantini Deb | Edureka | Medium">
            <a:extLst>
              <a:ext uri="{FF2B5EF4-FFF2-40B4-BE49-F238E27FC236}">
                <a16:creationId xmlns:a16="http://schemas.microsoft.com/office/drawing/2014/main" id="{BE02B4F4-714C-45E4-83DC-FB903D718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86603"/>
            <a:ext cx="4164563" cy="147688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BB090697-6D4D-4B87-8C7E-9C12482567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953" y="1763486"/>
            <a:ext cx="4129104" cy="452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09804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0C9032-BB65-4972-9969-E9294C938A7F}"/>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E177595D-C82D-46FE-8C93-0408F3A5C58E}"/>
              </a:ext>
            </a:extLst>
          </p:cNvPr>
          <p:cNvSpPr>
            <a:spLocks noGrp="1"/>
          </p:cNvSpPr>
          <p:nvPr>
            <p:ph sz="half" idx="1"/>
          </p:nvPr>
        </p:nvSpPr>
        <p:spPr>
          <a:xfrm>
            <a:off x="1097278" y="1845733"/>
            <a:ext cx="5583439" cy="4452428"/>
          </a:xfrm>
        </p:spPr>
        <p:txBody>
          <a:bodyPr>
            <a:normAutofit/>
          </a:bodyPr>
          <a:lstStyle/>
          <a:p>
            <a:r>
              <a:rPr lang="en-IN" b="1" u="sng" dirty="0">
                <a:solidFill>
                  <a:srgbClr val="0E101A"/>
                </a:solidFill>
                <a:effectLst/>
                <a:latin typeface="Calibri" panose="020F0502020204030204" pitchFamily="34" charset="0"/>
              </a:rPr>
              <a:t>Reading Digital Images</a:t>
            </a:r>
            <a:r>
              <a:rPr lang="en-IN" b="1" dirty="0">
                <a:solidFill>
                  <a:srgbClr val="0E101A"/>
                </a:solidFill>
                <a:effectLst/>
                <a:latin typeface="Calibri" panose="020F0502020204030204" pitchFamily="34" charset="0"/>
              </a:rPr>
              <a:t>:</a:t>
            </a:r>
            <a:r>
              <a:rPr lang="en-IN" dirty="0">
                <a:solidFill>
                  <a:srgbClr val="0E101A"/>
                </a:solidFill>
                <a:effectLst/>
                <a:latin typeface="Calibri" panose="020F0502020204030204" pitchFamily="34" charset="0"/>
              </a:rPr>
              <a:t> I</a:t>
            </a:r>
            <a:r>
              <a:rPr lang="en-IN" dirty="0">
                <a:solidFill>
                  <a:srgbClr val="0E101A"/>
                </a:solidFill>
                <a:effectLst/>
                <a:latin typeface="Calibri" panose="020F0502020204030204" pitchFamily="34" charset="0"/>
                <a:ea typeface="Times New Roman" panose="02020603050405020304" pitchFamily="18" charset="0"/>
              </a:rPr>
              <a:t>nput to any neural network should be numeric.</a:t>
            </a:r>
          </a:p>
          <a:p>
            <a:pPr>
              <a:buFont typeface="Wingdings" panose="05000000000000000000" pitchFamily="2" charset="2"/>
              <a:buChar char="v"/>
            </a:pPr>
            <a:r>
              <a:rPr lang="en-IN" dirty="0">
                <a:solidFill>
                  <a:srgbClr val="0E101A"/>
                </a:solidFill>
                <a:effectLst/>
                <a:latin typeface="Calibri" panose="020F0502020204030204" pitchFamily="34" charset="0"/>
                <a:ea typeface="Times New Roman" panose="02020603050405020304" pitchFamily="18" charset="0"/>
              </a:rPr>
              <a:t> Fortunately, images are naturally represented as</a:t>
            </a:r>
            <a:r>
              <a:rPr lang="en-IN" u="sng" dirty="0">
                <a:solidFill>
                  <a:srgbClr val="0E101A"/>
                </a:solidFill>
                <a:effectLst/>
                <a:latin typeface="Calibri" panose="020F0502020204030204" pitchFamily="34" charset="0"/>
                <a:ea typeface="Times New Roman" panose="02020603050405020304" pitchFamily="18" charset="0"/>
              </a:rPr>
              <a:t> arrays </a:t>
            </a:r>
            <a:r>
              <a:rPr lang="en-IN" dirty="0">
                <a:solidFill>
                  <a:srgbClr val="0E101A"/>
                </a:solidFill>
                <a:effectLst/>
                <a:latin typeface="Calibri" panose="020F0502020204030204" pitchFamily="34" charset="0"/>
                <a:ea typeface="Times New Roman" panose="02020603050405020304" pitchFamily="18" charset="0"/>
              </a:rPr>
              <a:t>(or matrices) of numbers. </a:t>
            </a:r>
          </a:p>
          <a:p>
            <a:r>
              <a:rPr lang="en-IN" u="sng"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To summarize</a:t>
            </a:r>
            <a:r>
              <a:rPr lang="en-IN"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 images are made up of </a:t>
            </a:r>
            <a:r>
              <a:rPr lang="en-IN" u="sng"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pixels</a:t>
            </a:r>
            <a:r>
              <a:rPr lang="en-IN"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a:t>
            </a:r>
          </a:p>
          <a:p>
            <a:pPr>
              <a:buFont typeface="Wingdings" panose="05000000000000000000" pitchFamily="2" charset="2"/>
              <a:buChar char="v"/>
            </a:pPr>
            <a:r>
              <a:rPr lang="en-IN"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 A number between 0-255 represents the colour intensity of each pixel. </a:t>
            </a:r>
          </a:p>
          <a:p>
            <a:pPr>
              <a:buFont typeface="Wingdings" panose="05000000000000000000" pitchFamily="2" charset="2"/>
              <a:buChar char="v"/>
            </a:pPr>
            <a:r>
              <a:rPr lang="en-IN"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Each pixel's value lies between 0-255.</a:t>
            </a:r>
          </a:p>
          <a:p>
            <a:pPr>
              <a:buFont typeface="Wingdings" panose="05000000000000000000" pitchFamily="2" charset="2"/>
              <a:buChar char="v"/>
            </a:pPr>
            <a:r>
              <a:rPr lang="en-IN"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Each pixel in a colour image is an array representing the intensities of red, blue and green. </a:t>
            </a:r>
          </a:p>
          <a:p>
            <a:pPr>
              <a:buFont typeface="Wingdings" panose="05000000000000000000" pitchFamily="2" charset="2"/>
              <a:buChar char="v"/>
            </a:pPr>
            <a:r>
              <a:rPr lang="en-IN"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The red, blue and green layers are called </a:t>
            </a:r>
            <a:r>
              <a:rPr lang="en-IN" u="sng"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channels</a:t>
            </a:r>
            <a:r>
              <a:rPr lang="en-IN"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a:t>
            </a:r>
            <a:endParaRPr lang="en-IN" dirty="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8" name="Content Placeholder 7">
            <a:extLst>
              <a:ext uri="{FF2B5EF4-FFF2-40B4-BE49-F238E27FC236}">
                <a16:creationId xmlns:a16="http://schemas.microsoft.com/office/drawing/2014/main" id="{688186DC-D59D-4E97-9A2B-FF323E7E82E8}"/>
              </a:ext>
            </a:extLst>
          </p:cNvPr>
          <p:cNvSpPr>
            <a:spLocks noGrp="1"/>
          </p:cNvSpPr>
          <p:nvPr>
            <p:ph sz="half" idx="2"/>
          </p:nvPr>
        </p:nvSpPr>
        <p:spPr>
          <a:xfrm>
            <a:off x="7175241" y="2024743"/>
            <a:ext cx="3713583" cy="3713584"/>
          </a:xfrm>
        </p:spPr>
        <p:txBody>
          <a:bodyPr>
            <a:normAutofit/>
          </a:bodyPr>
          <a:lstStyle/>
          <a:p>
            <a:endParaRPr lang="en-IN" dirty="0"/>
          </a:p>
        </p:txBody>
      </p:sp>
      <p:pic>
        <p:nvPicPr>
          <p:cNvPr id="4" name="Picture 2" descr="What is Deep Learning and its future scope - DigiLearnings">
            <a:extLst>
              <a:ext uri="{FF2B5EF4-FFF2-40B4-BE49-F238E27FC236}">
                <a16:creationId xmlns:a16="http://schemas.microsoft.com/office/drawing/2014/main" id="{D3370DA1-847D-4E1C-A5D9-3AFE7C315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nvolutional Neural Network (CNN) — Developing An Image Classifier In  Python Using TensorFlow | by Sayantini Deb | Edureka | Medium">
            <a:extLst>
              <a:ext uri="{FF2B5EF4-FFF2-40B4-BE49-F238E27FC236}">
                <a16:creationId xmlns:a16="http://schemas.microsoft.com/office/drawing/2014/main" id="{3CABC04D-84BB-4746-91C5-0F6B7CD812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86603"/>
            <a:ext cx="4164563" cy="147688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18x18 greyscale image">
            <a:extLst>
              <a:ext uri="{FF2B5EF4-FFF2-40B4-BE49-F238E27FC236}">
                <a16:creationId xmlns:a16="http://schemas.microsoft.com/office/drawing/2014/main" id="{B59C4BB4-A38F-41A2-9284-1A1670825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0718" y="1763486"/>
            <a:ext cx="4474962" cy="445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3873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865B78-96ED-4516-988D-76042D77A83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D6A1B53-8DD0-4268-A43E-EC9EF6B8CF8E}"/>
              </a:ext>
            </a:extLst>
          </p:cNvPr>
          <p:cNvSpPr>
            <a:spLocks noGrp="1"/>
          </p:cNvSpPr>
          <p:nvPr>
            <p:ph sz="half" idx="1"/>
          </p:nvPr>
        </p:nvSpPr>
        <p:spPr>
          <a:xfrm>
            <a:off x="1097279" y="1845733"/>
            <a:ext cx="5620762" cy="4452429"/>
          </a:xfrm>
        </p:spPr>
        <p:txBody>
          <a:bodyPr>
            <a:normAutofit fontScale="92500" lnSpcReduction="10000"/>
          </a:bodyPr>
          <a:lstStyle/>
          <a:p>
            <a:pPr>
              <a:lnSpc>
                <a:spcPct val="107000"/>
              </a:lnSpc>
              <a:spcAft>
                <a:spcPts val="800"/>
              </a:spcAft>
            </a:pPr>
            <a:r>
              <a:rPr lang="en-IN" b="1" u="sng"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Convolutional layer:</a:t>
            </a:r>
            <a:r>
              <a:rPr lang="en-IN" b="1"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 </a:t>
            </a:r>
            <a:r>
              <a:rPr lang="en-IN" sz="2000" dirty="0">
                <a:effectLst/>
                <a:latin typeface="Calibri" panose="020F0502020204030204" pitchFamily="34" charset="0"/>
                <a:ea typeface="Times New Roman" panose="02020603050405020304" pitchFamily="18" charset="0"/>
                <a:cs typeface="Calibri" panose="020F0502020204030204" pitchFamily="34" charset="0"/>
              </a:rPr>
              <a:t>The convolutional layer is the first layer of a convolutional network.</a:t>
            </a:r>
          </a:p>
          <a:p>
            <a:pPr>
              <a:lnSpc>
                <a:spcPct val="107000"/>
              </a:lnSpc>
              <a:spcAft>
                <a:spcPts val="800"/>
              </a:spcAft>
              <a:buFont typeface="Wingdings" panose="05000000000000000000" pitchFamily="2" charset="2"/>
              <a:buChar char="v"/>
            </a:pPr>
            <a:r>
              <a:rPr lang="en-IN" dirty="0">
                <a:effectLst/>
                <a:latin typeface="Calibri" panose="020F0502020204030204" pitchFamily="34" charset="0"/>
                <a:ea typeface="Times New Roman" panose="02020603050405020304" pitchFamily="18" charset="0"/>
                <a:cs typeface="Calibri" panose="020F0502020204030204" pitchFamily="34" charset="0"/>
              </a:rPr>
              <a:t>The image shows what a convolution is. We take a filter/kernel (3×3 matrix) and apply it to the input image to get the convolved feature. This convolved feature is passed on to the next layer.</a:t>
            </a:r>
          </a:p>
          <a:p>
            <a:pPr>
              <a:buFont typeface="Wingdings" panose="05000000000000000000" pitchFamily="2" charset="2"/>
              <a:buChar char="v"/>
            </a:pPr>
            <a:r>
              <a:rPr lang="en-IN" sz="2000" dirty="0">
                <a:effectLst/>
                <a:latin typeface="Calibri" panose="020F0502020204030204" pitchFamily="34" charset="0"/>
                <a:ea typeface="Times New Roman" panose="02020603050405020304" pitchFamily="18" charset="0"/>
                <a:cs typeface="Calibri" panose="020F0502020204030204" pitchFamily="34" charset="0"/>
              </a:rPr>
              <a:t>The </a:t>
            </a:r>
            <a:r>
              <a:rPr lang="en-IN" sz="2000" u="sng" dirty="0">
                <a:effectLst/>
                <a:latin typeface="Calibri" panose="020F0502020204030204" pitchFamily="34" charset="0"/>
                <a:ea typeface="Times New Roman" panose="02020603050405020304" pitchFamily="18" charset="0"/>
                <a:cs typeface="Calibri" panose="020F0502020204030204" pitchFamily="34" charset="0"/>
              </a:rPr>
              <a:t>first layer </a:t>
            </a:r>
            <a:r>
              <a:rPr lang="en-IN" sz="2000" dirty="0">
                <a:effectLst/>
                <a:latin typeface="Calibri" panose="020F0502020204030204" pitchFamily="34" charset="0"/>
                <a:ea typeface="Times New Roman" panose="02020603050405020304" pitchFamily="18" charset="0"/>
                <a:cs typeface="Calibri" panose="020F0502020204030204" pitchFamily="34" charset="0"/>
              </a:rPr>
              <a:t>usually extracts basic features such as horizontal or diagonal </a:t>
            </a:r>
            <a:r>
              <a:rPr lang="en-IN" sz="2000" u="sng" dirty="0">
                <a:effectLst/>
                <a:latin typeface="Calibri" panose="020F0502020204030204" pitchFamily="34" charset="0"/>
                <a:ea typeface="Times New Roman" panose="02020603050405020304" pitchFamily="18" charset="0"/>
                <a:cs typeface="Calibri" panose="020F0502020204030204" pitchFamily="34" charset="0"/>
              </a:rPr>
              <a:t>edges</a:t>
            </a:r>
            <a:r>
              <a:rPr lang="en-IN" sz="2000" dirty="0">
                <a:effectLst/>
                <a:latin typeface="Calibri" panose="020F0502020204030204" pitchFamily="34" charset="0"/>
                <a:ea typeface="Times New Roman" panose="02020603050405020304" pitchFamily="18" charset="0"/>
                <a:cs typeface="Calibri" panose="020F0502020204030204" pitchFamily="34" charset="0"/>
              </a:rPr>
              <a:t>. </a:t>
            </a:r>
          </a:p>
          <a:p>
            <a:pPr>
              <a:buFont typeface="Wingdings" panose="05000000000000000000" pitchFamily="2" charset="2"/>
              <a:buChar char="v"/>
            </a:pPr>
            <a:r>
              <a:rPr lang="en-IN" sz="2000" dirty="0">
                <a:effectLst/>
                <a:latin typeface="Calibri" panose="020F0502020204030204" pitchFamily="34" charset="0"/>
                <a:ea typeface="Times New Roman" panose="02020603050405020304" pitchFamily="18" charset="0"/>
                <a:cs typeface="Calibri" panose="020F0502020204030204" pitchFamily="34" charset="0"/>
              </a:rPr>
              <a:t>This </a:t>
            </a:r>
            <a:r>
              <a:rPr lang="en-IN" sz="2000" u="sng" dirty="0">
                <a:effectLst/>
                <a:latin typeface="Calibri" panose="020F0502020204030204" pitchFamily="34" charset="0"/>
                <a:ea typeface="Times New Roman" panose="02020603050405020304" pitchFamily="18" charset="0"/>
                <a:cs typeface="Calibri" panose="020F0502020204030204" pitchFamily="34" charset="0"/>
              </a:rPr>
              <a:t>output</a:t>
            </a:r>
            <a:r>
              <a:rPr lang="en-IN" sz="2000" dirty="0">
                <a:effectLst/>
                <a:latin typeface="Calibri" panose="020F0502020204030204" pitchFamily="34" charset="0"/>
                <a:ea typeface="Times New Roman" panose="02020603050405020304" pitchFamily="18" charset="0"/>
                <a:cs typeface="Calibri" panose="020F0502020204030204" pitchFamily="34" charset="0"/>
              </a:rPr>
              <a:t> is passed on to the </a:t>
            </a:r>
            <a:r>
              <a:rPr lang="en-IN" sz="2000" u="sng" dirty="0">
                <a:effectLst/>
                <a:latin typeface="Calibri" panose="020F0502020204030204" pitchFamily="34" charset="0"/>
                <a:ea typeface="Times New Roman" panose="02020603050405020304" pitchFamily="18" charset="0"/>
                <a:cs typeface="Calibri" panose="020F0502020204030204" pitchFamily="34" charset="0"/>
              </a:rPr>
              <a:t>next layer </a:t>
            </a:r>
            <a:r>
              <a:rPr lang="en-IN" sz="2000" dirty="0">
                <a:effectLst/>
                <a:latin typeface="Calibri" panose="020F0502020204030204" pitchFamily="34" charset="0"/>
                <a:ea typeface="Times New Roman" panose="02020603050405020304" pitchFamily="18" charset="0"/>
                <a:cs typeface="Calibri" panose="020F0502020204030204" pitchFamily="34" charset="0"/>
              </a:rPr>
              <a:t>which detects more complex features such as </a:t>
            </a:r>
            <a:r>
              <a:rPr lang="en-IN" sz="2000" u="sng" dirty="0">
                <a:effectLst/>
                <a:latin typeface="Calibri" panose="020F0502020204030204" pitchFamily="34" charset="0"/>
                <a:ea typeface="Times New Roman" panose="02020603050405020304" pitchFamily="18" charset="0"/>
                <a:cs typeface="Calibri" panose="020F0502020204030204" pitchFamily="34" charset="0"/>
              </a:rPr>
              <a:t>corners</a:t>
            </a:r>
            <a:r>
              <a:rPr lang="en-IN" sz="2000" dirty="0">
                <a:effectLst/>
                <a:latin typeface="Calibri" panose="020F0502020204030204" pitchFamily="34" charset="0"/>
                <a:ea typeface="Times New Roman" panose="02020603050405020304" pitchFamily="18" charset="0"/>
                <a:cs typeface="Calibri" panose="020F0502020204030204" pitchFamily="34" charset="0"/>
              </a:rPr>
              <a:t> or combinational edges. </a:t>
            </a:r>
          </a:p>
          <a:p>
            <a:pPr>
              <a:buFont typeface="Wingdings" panose="05000000000000000000" pitchFamily="2" charset="2"/>
              <a:buChar char="v"/>
            </a:pPr>
            <a:r>
              <a:rPr lang="en-IN" sz="2000" dirty="0">
                <a:effectLst/>
                <a:latin typeface="Calibri" panose="020F0502020204030204" pitchFamily="34" charset="0"/>
                <a:ea typeface="Times New Roman" panose="02020603050405020304" pitchFamily="18" charset="0"/>
                <a:cs typeface="Calibri" panose="020F0502020204030204" pitchFamily="34" charset="0"/>
              </a:rPr>
              <a:t>As we </a:t>
            </a:r>
            <a:r>
              <a:rPr lang="en-IN" sz="2000" u="sng" dirty="0">
                <a:effectLst/>
                <a:latin typeface="Calibri" panose="020F0502020204030204" pitchFamily="34" charset="0"/>
                <a:ea typeface="Times New Roman" panose="02020603050405020304" pitchFamily="18" charset="0"/>
                <a:cs typeface="Calibri" panose="020F0502020204030204" pitchFamily="34" charset="0"/>
              </a:rPr>
              <a:t>move deeper </a:t>
            </a:r>
            <a:r>
              <a:rPr lang="en-IN" sz="2000" dirty="0">
                <a:effectLst/>
                <a:latin typeface="Calibri" panose="020F0502020204030204" pitchFamily="34" charset="0"/>
                <a:ea typeface="Times New Roman" panose="02020603050405020304" pitchFamily="18" charset="0"/>
                <a:cs typeface="Calibri" panose="020F0502020204030204" pitchFamily="34" charset="0"/>
              </a:rPr>
              <a:t>into the network it can identify even more </a:t>
            </a:r>
            <a:r>
              <a:rPr lang="en-IN" sz="2000" u="sng" dirty="0">
                <a:effectLst/>
                <a:latin typeface="Calibri" panose="020F0502020204030204" pitchFamily="34" charset="0"/>
                <a:ea typeface="Times New Roman" panose="02020603050405020304" pitchFamily="18" charset="0"/>
                <a:cs typeface="Calibri" panose="020F0502020204030204" pitchFamily="34" charset="0"/>
              </a:rPr>
              <a:t>complex features </a:t>
            </a:r>
            <a:r>
              <a:rPr lang="en-IN" sz="2000" dirty="0">
                <a:effectLst/>
                <a:latin typeface="Calibri" panose="020F0502020204030204" pitchFamily="34" charset="0"/>
                <a:ea typeface="Times New Roman" panose="02020603050405020304" pitchFamily="18" charset="0"/>
                <a:cs typeface="Calibri" panose="020F0502020204030204" pitchFamily="34" charset="0"/>
              </a:rPr>
              <a:t>such as objects, </a:t>
            </a:r>
            <a:r>
              <a:rPr lang="en-IN" sz="2000" u="sng" dirty="0">
                <a:effectLst/>
                <a:latin typeface="Calibri" panose="020F0502020204030204" pitchFamily="34" charset="0"/>
                <a:ea typeface="Times New Roman" panose="02020603050405020304" pitchFamily="18" charset="0"/>
                <a:cs typeface="Calibri" panose="020F0502020204030204" pitchFamily="34" charset="0"/>
              </a:rPr>
              <a:t>faces</a:t>
            </a:r>
            <a:r>
              <a:rPr lang="en-IN" sz="2000" dirty="0">
                <a:effectLst/>
                <a:latin typeface="Calibri" panose="020F0502020204030204" pitchFamily="34" charset="0"/>
                <a:ea typeface="Times New Roman" panose="02020603050405020304" pitchFamily="18" charset="0"/>
                <a:cs typeface="Calibri" panose="020F0502020204030204" pitchFamily="34" charset="0"/>
              </a:rPr>
              <a:t>, etc.</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buFont typeface="Wingdings" panose="05000000000000000000" pitchFamily="2" charset="2"/>
              <a:buChar char="v"/>
            </a:pP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sz="1800" u="sng"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4" name="Picture 2" descr="What is Deep Learning and its future scope - DigiLearnings">
            <a:extLst>
              <a:ext uri="{FF2B5EF4-FFF2-40B4-BE49-F238E27FC236}">
                <a16:creationId xmlns:a16="http://schemas.microsoft.com/office/drawing/2014/main" id="{7B01DEBB-3450-4CDC-B780-0AEEEF907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nvolutional Neural Network (CNN) — Developing An Image Classifier In  Python Using TensorFlow | by Sayantini Deb | Edureka | Medium">
            <a:extLst>
              <a:ext uri="{FF2B5EF4-FFF2-40B4-BE49-F238E27FC236}">
                <a16:creationId xmlns:a16="http://schemas.microsoft.com/office/drawing/2014/main" id="{8FFB5A21-3676-415A-AA72-97E92ACBBD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86603"/>
            <a:ext cx="4164563" cy="147688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EBC20C3F-5383-4D4B-B943-7474B9FAD3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0677" y="2024742"/>
            <a:ext cx="4401450" cy="402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7853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4D1689-FCAB-41E5-B32C-59815EE3228A}"/>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85CB5F76-ECC0-4ABB-A328-F2C88381CFA2}"/>
              </a:ext>
            </a:extLst>
          </p:cNvPr>
          <p:cNvSpPr>
            <a:spLocks noGrp="1"/>
          </p:cNvSpPr>
          <p:nvPr>
            <p:ph sz="half" idx="1"/>
          </p:nvPr>
        </p:nvSpPr>
        <p:spPr>
          <a:xfrm>
            <a:off x="1097278" y="1789612"/>
            <a:ext cx="5536787" cy="4676501"/>
          </a:xfrm>
        </p:spPr>
        <p:txBody>
          <a:bodyPr>
            <a:normAutofit fontScale="92500" lnSpcReduction="10000"/>
          </a:bodyPr>
          <a:lstStyle/>
          <a:p>
            <a:pPr>
              <a:buFont typeface="Wingdings" panose="05000000000000000000" pitchFamily="2" charset="2"/>
              <a:buChar char="v"/>
            </a:pPr>
            <a:r>
              <a:rPr lang="en-IN" dirty="0">
                <a:effectLst/>
                <a:latin typeface="Calibri" panose="020F0502020204030204" pitchFamily="34" charset="0"/>
                <a:ea typeface="Times New Roman" panose="02020603050405020304" pitchFamily="18" charset="0"/>
                <a:cs typeface="Calibri" panose="020F0502020204030204" pitchFamily="34" charset="0"/>
              </a:rPr>
              <a:t>While convolutional layers can be followed by additional convolutional layers or pooling layers, the fully-connected layer is the final layer. </a:t>
            </a:r>
            <a:endParaRPr lang="en-IN" b="1" u="sng" dirty="0">
              <a:solidFill>
                <a:srgbClr val="0E101A"/>
              </a:solidFill>
              <a:latin typeface="Calibri" panose="020F0502020204030204" pitchFamily="34" charset="0"/>
              <a:ea typeface="Times New Roman" panose="02020603050405020304" pitchFamily="18" charset="0"/>
              <a:cs typeface="Calibri" panose="020F0502020204030204" pitchFamily="34" charset="0"/>
            </a:endParaRPr>
          </a:p>
          <a:p>
            <a:pPr>
              <a:buFont typeface="Wingdings" panose="05000000000000000000" pitchFamily="2" charset="2"/>
              <a:buChar char="v"/>
            </a:pPr>
            <a:r>
              <a:rPr lang="en-IN" dirty="0">
                <a:effectLst/>
                <a:latin typeface="Calibri" panose="020F0502020204030204" pitchFamily="34" charset="0"/>
                <a:ea typeface="Times New Roman" panose="02020603050405020304" pitchFamily="18" charset="0"/>
                <a:cs typeface="Calibri" panose="020F0502020204030204" pitchFamily="34" charset="0"/>
              </a:rPr>
              <a:t>With each layer, the CNN increases in its complexity, identifying greater portions of the image.</a:t>
            </a:r>
          </a:p>
          <a:p>
            <a:pPr>
              <a:buFont typeface="Wingdings" panose="05000000000000000000" pitchFamily="2" charset="2"/>
              <a:buChar char="v"/>
            </a:pPr>
            <a:r>
              <a:rPr lang="en-IN" dirty="0">
                <a:effectLst/>
                <a:latin typeface="Calibri" panose="020F0502020204030204" pitchFamily="34" charset="0"/>
                <a:ea typeface="Times New Roman" panose="02020603050405020304" pitchFamily="18" charset="0"/>
                <a:cs typeface="Calibri" panose="020F0502020204030204" pitchFamily="34" charset="0"/>
              </a:rPr>
              <a:t> As the image data </a:t>
            </a:r>
            <a:r>
              <a:rPr lang="en-IN" u="sng" dirty="0">
                <a:effectLst/>
                <a:latin typeface="Calibri" panose="020F0502020204030204" pitchFamily="34" charset="0"/>
                <a:ea typeface="Times New Roman" panose="02020603050405020304" pitchFamily="18" charset="0"/>
                <a:cs typeface="Calibri" panose="020F0502020204030204" pitchFamily="34" charset="0"/>
              </a:rPr>
              <a:t>progresses through the layers of the CNN</a:t>
            </a:r>
            <a:r>
              <a:rPr lang="en-IN" dirty="0">
                <a:effectLst/>
                <a:latin typeface="Calibri" panose="020F0502020204030204" pitchFamily="34" charset="0"/>
                <a:ea typeface="Times New Roman" panose="02020603050405020304" pitchFamily="18" charset="0"/>
                <a:cs typeface="Calibri" panose="020F0502020204030204" pitchFamily="34" charset="0"/>
              </a:rPr>
              <a:t>, it starts to </a:t>
            </a:r>
            <a:r>
              <a:rPr lang="en-IN" u="sng" dirty="0">
                <a:effectLst/>
                <a:latin typeface="Calibri" panose="020F0502020204030204" pitchFamily="34" charset="0"/>
                <a:ea typeface="Times New Roman" panose="02020603050405020304" pitchFamily="18" charset="0"/>
                <a:cs typeface="Calibri" panose="020F0502020204030204" pitchFamily="34" charset="0"/>
              </a:rPr>
              <a:t>recognize larger </a:t>
            </a:r>
            <a:r>
              <a:rPr lang="en-IN" dirty="0">
                <a:effectLst/>
                <a:latin typeface="Calibri" panose="020F0502020204030204" pitchFamily="34" charset="0"/>
                <a:ea typeface="Times New Roman" panose="02020603050405020304" pitchFamily="18" charset="0"/>
                <a:cs typeface="Calibri" panose="020F0502020204030204" pitchFamily="34" charset="0"/>
              </a:rPr>
              <a:t>elements or shapes of the object until it finally </a:t>
            </a:r>
            <a:r>
              <a:rPr lang="en-IN" u="sng" dirty="0">
                <a:effectLst/>
                <a:latin typeface="Calibri" panose="020F0502020204030204" pitchFamily="34" charset="0"/>
                <a:ea typeface="Times New Roman" panose="02020603050405020304" pitchFamily="18" charset="0"/>
                <a:cs typeface="Calibri" panose="020F0502020204030204" pitchFamily="34" charset="0"/>
              </a:rPr>
              <a:t>identifies the intended object. </a:t>
            </a:r>
          </a:p>
          <a:p>
            <a:pPr>
              <a:buFont typeface="Wingdings" panose="05000000000000000000" pitchFamily="2" charset="2"/>
              <a:buChar char="v"/>
            </a:pPr>
            <a:r>
              <a:rPr lang="en-IN" dirty="0">
                <a:effectLst/>
                <a:latin typeface="Calibri" panose="020F0502020204030204" pitchFamily="34" charset="0"/>
                <a:ea typeface="Times New Roman" panose="02020603050405020304" pitchFamily="18" charset="0"/>
                <a:cs typeface="Calibri" panose="020F0502020204030204" pitchFamily="34" charset="0"/>
              </a:rPr>
              <a:t> </a:t>
            </a:r>
            <a:r>
              <a:rPr lang="en-IN" dirty="0">
                <a:effectLst/>
                <a:latin typeface="Calibri" panose="020F0502020204030204" pitchFamily="34" charset="0"/>
                <a:ea typeface="Times New Roman" panose="02020603050405020304" pitchFamily="18" charset="0"/>
                <a:cs typeface="Times New Roman" panose="02020603050405020304" pitchFamily="18" charset="0"/>
              </a:rPr>
              <a:t>After each convolution operation, a </a:t>
            </a:r>
            <a:r>
              <a:rPr lang="en-IN" u="sng" dirty="0">
                <a:effectLst/>
                <a:latin typeface="Calibri" panose="020F0502020204030204" pitchFamily="34" charset="0"/>
                <a:ea typeface="Times New Roman" panose="02020603050405020304" pitchFamily="18" charset="0"/>
                <a:cs typeface="Times New Roman" panose="02020603050405020304" pitchFamily="18" charset="0"/>
              </a:rPr>
              <a:t>CNN applies a Rectified Linear Unit (</a:t>
            </a:r>
            <a:r>
              <a:rPr lang="en-IN" u="sng" dirty="0" err="1">
                <a:effectLst/>
                <a:latin typeface="Calibri" panose="020F0502020204030204" pitchFamily="34" charset="0"/>
                <a:ea typeface="Times New Roman" panose="02020603050405020304" pitchFamily="18" charset="0"/>
                <a:cs typeface="Times New Roman" panose="02020603050405020304" pitchFamily="18" charset="0"/>
              </a:rPr>
              <a:t>ReLU</a:t>
            </a:r>
            <a:r>
              <a:rPr lang="en-IN" u="sng" dirty="0">
                <a:effectLst/>
                <a:latin typeface="Calibri" panose="020F0502020204030204" pitchFamily="34" charset="0"/>
                <a:ea typeface="Times New Roman" panose="02020603050405020304" pitchFamily="18" charset="0"/>
                <a:cs typeface="Times New Roman" panose="02020603050405020304" pitchFamily="18" charset="0"/>
              </a:rPr>
              <a:t>) transformation</a:t>
            </a:r>
            <a:r>
              <a:rPr lang="en-IN" dirty="0">
                <a:effectLst/>
                <a:latin typeface="Calibri" panose="020F0502020204030204" pitchFamily="34" charset="0"/>
                <a:ea typeface="Times New Roman" panose="02020603050405020304" pitchFamily="18" charset="0"/>
                <a:cs typeface="Times New Roman" panose="02020603050405020304" pitchFamily="18" charset="0"/>
              </a:rPr>
              <a:t> to the feature map, introducing </a:t>
            </a:r>
            <a:r>
              <a:rPr lang="en-IN" u="sng" dirty="0">
                <a:effectLst/>
                <a:latin typeface="Calibri" panose="020F0502020204030204" pitchFamily="34" charset="0"/>
                <a:ea typeface="Times New Roman" panose="02020603050405020304" pitchFamily="18" charset="0"/>
                <a:cs typeface="Times New Roman" panose="02020603050405020304" pitchFamily="18" charset="0"/>
              </a:rPr>
              <a:t>nonlinearity</a:t>
            </a:r>
            <a:r>
              <a:rPr lang="en-IN" dirty="0">
                <a:effectLst/>
                <a:latin typeface="Calibri" panose="020F0502020204030204" pitchFamily="34" charset="0"/>
                <a:ea typeface="Times New Roman" panose="02020603050405020304" pitchFamily="18" charset="0"/>
                <a:cs typeface="Times New Roman" panose="02020603050405020304" pitchFamily="18" charset="0"/>
              </a:rPr>
              <a:t> to the model.</a:t>
            </a:r>
          </a:p>
          <a:p>
            <a:pPr>
              <a:buFont typeface="Wingdings" panose="05000000000000000000" pitchFamily="2" charset="2"/>
              <a:buChar char="v"/>
            </a:pPr>
            <a:r>
              <a:rPr lang="en-IN" dirty="0">
                <a:effectLst/>
                <a:latin typeface="Calibri" panose="020F0502020204030204" pitchFamily="34" charset="0"/>
                <a:ea typeface="Times New Roman" panose="02020603050405020304" pitchFamily="18" charset="0"/>
                <a:cs typeface="Times New Roman" panose="02020603050405020304" pitchFamily="18" charset="0"/>
              </a:rPr>
              <a:t> Ultimately, the convolutional layer </a:t>
            </a:r>
            <a:r>
              <a:rPr lang="en-IN" u="sng" dirty="0">
                <a:effectLst/>
                <a:latin typeface="Calibri" panose="020F0502020204030204" pitchFamily="34" charset="0"/>
                <a:ea typeface="Times New Roman" panose="02020603050405020304" pitchFamily="18" charset="0"/>
                <a:cs typeface="Times New Roman" panose="02020603050405020304" pitchFamily="18" charset="0"/>
              </a:rPr>
              <a:t>converts </a:t>
            </a:r>
            <a:r>
              <a:rPr lang="en-IN" dirty="0">
                <a:effectLst/>
                <a:latin typeface="Calibri" panose="020F0502020204030204" pitchFamily="34" charset="0"/>
                <a:ea typeface="Times New Roman" panose="02020603050405020304" pitchFamily="18" charset="0"/>
                <a:cs typeface="Times New Roman" panose="02020603050405020304" pitchFamily="18" charset="0"/>
              </a:rPr>
              <a:t>the </a:t>
            </a:r>
            <a:r>
              <a:rPr lang="en-IN" u="sng" dirty="0">
                <a:effectLst/>
                <a:latin typeface="Calibri" panose="020F0502020204030204" pitchFamily="34" charset="0"/>
                <a:ea typeface="Times New Roman" panose="02020603050405020304" pitchFamily="18" charset="0"/>
                <a:cs typeface="Times New Roman" panose="02020603050405020304" pitchFamily="18" charset="0"/>
              </a:rPr>
              <a:t>image</a:t>
            </a:r>
            <a:r>
              <a:rPr lang="en-IN" dirty="0">
                <a:effectLst/>
                <a:latin typeface="Calibri" panose="020F0502020204030204" pitchFamily="34" charset="0"/>
                <a:ea typeface="Times New Roman" panose="02020603050405020304" pitchFamily="18" charset="0"/>
                <a:cs typeface="Times New Roman" panose="02020603050405020304" pitchFamily="18" charset="0"/>
              </a:rPr>
              <a:t> into </a:t>
            </a:r>
            <a:r>
              <a:rPr lang="en-IN" u="sng" dirty="0">
                <a:effectLst/>
                <a:latin typeface="Calibri" panose="020F0502020204030204" pitchFamily="34" charset="0"/>
                <a:ea typeface="Times New Roman" panose="02020603050405020304" pitchFamily="18" charset="0"/>
                <a:cs typeface="Times New Roman" panose="02020603050405020304" pitchFamily="18" charset="0"/>
              </a:rPr>
              <a:t>numerical values</a:t>
            </a:r>
            <a:r>
              <a:rPr lang="en-IN" dirty="0">
                <a:effectLst/>
                <a:latin typeface="Calibri" panose="020F0502020204030204" pitchFamily="34" charset="0"/>
                <a:ea typeface="Times New Roman" panose="02020603050405020304" pitchFamily="18" charset="0"/>
                <a:cs typeface="Times New Roman" panose="02020603050405020304" pitchFamily="18" charset="0"/>
              </a:rPr>
              <a:t>, allowing the neural network to interpret and extract relevant patterns.</a:t>
            </a:r>
          </a:p>
          <a:p>
            <a:endParaRPr lang="en-IN" dirty="0"/>
          </a:p>
        </p:txBody>
      </p:sp>
      <p:pic>
        <p:nvPicPr>
          <p:cNvPr id="4" name="Picture 2" descr="What is Deep Learning and its future scope - DigiLearnings">
            <a:extLst>
              <a:ext uri="{FF2B5EF4-FFF2-40B4-BE49-F238E27FC236}">
                <a16:creationId xmlns:a16="http://schemas.microsoft.com/office/drawing/2014/main" id="{DC34CFB5-F95A-4A84-BBAF-E3A747841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nvolutional Neural Network (CNN) — Developing An Image Classifier In  Python Using TensorFlow | by Sayantini Deb | Edureka | Medium">
            <a:extLst>
              <a:ext uri="{FF2B5EF4-FFF2-40B4-BE49-F238E27FC236}">
                <a16:creationId xmlns:a16="http://schemas.microsoft.com/office/drawing/2014/main" id="{BA7E9C94-9068-4311-A107-FA08E6C4C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86603"/>
            <a:ext cx="4164563" cy="1476883"/>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5FE32EE2-A1A1-4A46-933C-3E9EBFD595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4065" y="1763486"/>
            <a:ext cx="4521615" cy="4488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1503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B4552-9883-48BA-9248-27221E9BA37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EA7FD2A-1B7A-4FD1-9060-DACE365C3A99}"/>
              </a:ext>
            </a:extLst>
          </p:cNvPr>
          <p:cNvSpPr>
            <a:spLocks noGrp="1"/>
          </p:cNvSpPr>
          <p:nvPr>
            <p:ph idx="1"/>
          </p:nvPr>
        </p:nvSpPr>
        <p:spPr>
          <a:xfrm>
            <a:off x="1097280" y="1845734"/>
            <a:ext cx="10058400" cy="4527074"/>
          </a:xfrm>
        </p:spPr>
        <p:txBody>
          <a:bodyPr/>
          <a:lstStyle/>
          <a:p>
            <a:r>
              <a:rPr lang="en-IN" b="1" i="0" u="sng" dirty="0">
                <a:solidFill>
                  <a:srgbClr val="292929"/>
                </a:solidFill>
                <a:effectLst/>
                <a:latin typeface="Calibri" panose="020F0502020204030204" pitchFamily="34" charset="0"/>
                <a:ea typeface="Times New Roman" panose="02020603050405020304" pitchFamily="18" charset="0"/>
                <a:cs typeface="Times New Roman" panose="02020603050405020304" pitchFamily="18" charset="0"/>
              </a:rPr>
              <a:t>Pooling Layer</a:t>
            </a:r>
            <a:r>
              <a:rPr lang="en-IN" b="1" i="0" dirty="0">
                <a:solidFill>
                  <a:srgbClr val="292929"/>
                </a:solidFill>
                <a:effectLst/>
                <a:latin typeface="Calibri" panose="020F0502020204030204" pitchFamily="34" charset="0"/>
                <a:ea typeface="Times New Roman" panose="02020603050405020304" pitchFamily="18" charset="0"/>
                <a:cs typeface="Times New Roman" panose="02020603050405020304" pitchFamily="18" charset="0"/>
              </a:rPr>
              <a:t>:</a:t>
            </a:r>
            <a:r>
              <a:rPr lang="en-IN" b="1" i="1" dirty="0">
                <a:latin typeface="Calibri Light" panose="020F0302020204030204" pitchFamily="34" charset="0"/>
                <a:ea typeface="Times New Roman" panose="02020603050405020304" pitchFamily="18" charset="0"/>
                <a:cs typeface="Times New Roman" panose="02020603050405020304" pitchFamily="18" charset="0"/>
              </a:rPr>
              <a:t> </a:t>
            </a:r>
          </a:p>
          <a:p>
            <a:pPr>
              <a:buFont typeface="Wingdings" panose="05000000000000000000" pitchFamily="2" charset="2"/>
              <a:buChar char="v"/>
            </a:pPr>
            <a:r>
              <a:rPr lang="en-IN" dirty="0">
                <a:solidFill>
                  <a:srgbClr val="0E101A"/>
                </a:solidFill>
                <a:effectLst/>
                <a:latin typeface="Calibri" panose="020F0502020204030204" pitchFamily="34" charset="0"/>
                <a:ea typeface="Times New Roman" panose="02020603050405020304" pitchFamily="18" charset="0"/>
              </a:rPr>
              <a:t>Similar to the Convolutional Layer, the Pooling layer is </a:t>
            </a:r>
            <a:r>
              <a:rPr lang="en-IN" u="sng" dirty="0">
                <a:solidFill>
                  <a:srgbClr val="0E101A"/>
                </a:solidFill>
                <a:effectLst/>
                <a:latin typeface="Calibri" panose="020F0502020204030204" pitchFamily="34" charset="0"/>
                <a:ea typeface="Times New Roman" panose="02020603050405020304" pitchFamily="18" charset="0"/>
              </a:rPr>
              <a:t>responsible for reducing the spatial size </a:t>
            </a:r>
            <a:r>
              <a:rPr lang="en-IN" dirty="0">
                <a:solidFill>
                  <a:srgbClr val="0E101A"/>
                </a:solidFill>
                <a:effectLst/>
                <a:latin typeface="Calibri" panose="020F0502020204030204" pitchFamily="34" charset="0"/>
                <a:ea typeface="Times New Roman" panose="02020603050405020304" pitchFamily="18" charset="0"/>
              </a:rPr>
              <a:t>of the Convolved Feature. </a:t>
            </a:r>
          </a:p>
          <a:p>
            <a:pPr>
              <a:buFont typeface="Wingdings" panose="05000000000000000000" pitchFamily="2" charset="2"/>
              <a:buChar char="v"/>
            </a:pPr>
            <a:r>
              <a:rPr lang="en-IN" dirty="0">
                <a:solidFill>
                  <a:srgbClr val="0E101A"/>
                </a:solidFill>
                <a:effectLst/>
                <a:latin typeface="Calibri" panose="020F0502020204030204" pitchFamily="34" charset="0"/>
                <a:ea typeface="Times New Roman" panose="02020603050405020304" pitchFamily="18" charset="0"/>
              </a:rPr>
              <a:t>This is to </a:t>
            </a:r>
            <a:r>
              <a:rPr lang="en-IN" u="sng" dirty="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decrease the computational power required to process the data</a:t>
            </a:r>
            <a:r>
              <a:rPr lang="en-IN" u="sng" dirty="0">
                <a:solidFill>
                  <a:srgbClr val="0E101A"/>
                </a:solidFill>
                <a:effectLst/>
                <a:latin typeface="Calibri" panose="020F0502020204030204" pitchFamily="34" charset="0"/>
                <a:ea typeface="Times New Roman" panose="02020603050405020304" pitchFamily="18" charset="0"/>
              </a:rPr>
              <a:t> </a:t>
            </a:r>
            <a:r>
              <a:rPr lang="en-IN" dirty="0">
                <a:solidFill>
                  <a:srgbClr val="0E101A"/>
                </a:solidFill>
                <a:effectLst/>
                <a:latin typeface="Calibri" panose="020F0502020204030204" pitchFamily="34" charset="0"/>
                <a:ea typeface="Times New Roman" panose="02020603050405020304" pitchFamily="18" charset="0"/>
              </a:rPr>
              <a:t>by reducing the dimensions.</a:t>
            </a:r>
          </a:p>
          <a:p>
            <a:pPr>
              <a:buFont typeface="Wingdings" panose="05000000000000000000" pitchFamily="2" charset="2"/>
              <a:buChar char="v"/>
            </a:pPr>
            <a:r>
              <a:rPr lang="en-IN" dirty="0">
                <a:solidFill>
                  <a:srgbClr val="0E101A"/>
                </a:solidFill>
                <a:effectLst/>
                <a:latin typeface="Calibri" panose="020F0502020204030204" pitchFamily="34" charset="0"/>
                <a:ea typeface="Times New Roman" panose="02020603050405020304" pitchFamily="18" charset="0"/>
              </a:rPr>
              <a:t>Pooling layers, also known as </a:t>
            </a:r>
            <a:r>
              <a:rPr lang="en-IN" u="sng" dirty="0">
                <a:solidFill>
                  <a:srgbClr val="0E101A"/>
                </a:solidFill>
                <a:effectLst/>
                <a:latin typeface="Calibri" panose="020F0502020204030204" pitchFamily="34" charset="0"/>
                <a:ea typeface="Times New Roman" panose="02020603050405020304" pitchFamily="18" charset="0"/>
              </a:rPr>
              <a:t>down sampling</a:t>
            </a:r>
            <a:r>
              <a:rPr lang="en-IN" dirty="0">
                <a:solidFill>
                  <a:srgbClr val="0E101A"/>
                </a:solidFill>
                <a:effectLst/>
                <a:latin typeface="Calibri" panose="020F0502020204030204" pitchFamily="34" charset="0"/>
                <a:ea typeface="Times New Roman" panose="02020603050405020304" pitchFamily="18" charset="0"/>
              </a:rPr>
              <a:t>, conducts dimensionality reduction, reducing the number of parameters in the input.</a:t>
            </a:r>
          </a:p>
          <a:p>
            <a:pPr>
              <a:buFont typeface="Wingdings" panose="05000000000000000000" pitchFamily="2" charset="2"/>
              <a:buChar char="v"/>
            </a:pPr>
            <a:r>
              <a:rPr lang="en-IN" dirty="0">
                <a:solidFill>
                  <a:srgbClr val="0E101A"/>
                </a:solidFill>
                <a:effectLst/>
                <a:latin typeface="Calibri" panose="020F0502020204030204" pitchFamily="34" charset="0"/>
                <a:ea typeface="Times New Roman" panose="02020603050405020304" pitchFamily="18" charset="0"/>
              </a:rPr>
              <a:t> Similar to the convolutional layer, the pooling operation </a:t>
            </a:r>
            <a:r>
              <a:rPr lang="en-IN" u="sng" dirty="0">
                <a:solidFill>
                  <a:srgbClr val="0E101A"/>
                </a:solidFill>
                <a:effectLst/>
                <a:latin typeface="Calibri" panose="020F0502020204030204" pitchFamily="34" charset="0"/>
                <a:ea typeface="Times New Roman" panose="02020603050405020304" pitchFamily="18" charset="0"/>
              </a:rPr>
              <a:t>sweeps a filter across </a:t>
            </a:r>
            <a:r>
              <a:rPr lang="en-IN" dirty="0">
                <a:solidFill>
                  <a:srgbClr val="0E101A"/>
                </a:solidFill>
                <a:effectLst/>
                <a:latin typeface="Calibri" panose="020F0502020204030204" pitchFamily="34" charset="0"/>
                <a:ea typeface="Times New Roman" panose="02020603050405020304" pitchFamily="18" charset="0"/>
              </a:rPr>
              <a:t>the entire input, but the difference is that this </a:t>
            </a:r>
            <a:r>
              <a:rPr lang="en-IN" u="sng" dirty="0">
                <a:solidFill>
                  <a:srgbClr val="0E101A"/>
                </a:solidFill>
                <a:effectLst/>
                <a:latin typeface="Calibri" panose="020F0502020204030204" pitchFamily="34" charset="0"/>
                <a:ea typeface="Times New Roman" panose="02020603050405020304" pitchFamily="18" charset="0"/>
              </a:rPr>
              <a:t>filter does not have any weights</a:t>
            </a:r>
            <a:r>
              <a:rPr lang="en-IN" dirty="0">
                <a:solidFill>
                  <a:srgbClr val="0E101A"/>
                </a:solidFill>
                <a:effectLst/>
                <a:latin typeface="Calibri" panose="020F0502020204030204" pitchFamily="34" charset="0"/>
                <a:ea typeface="Times New Roman" panose="02020603050405020304" pitchFamily="18" charset="0"/>
              </a:rPr>
              <a:t>. </a:t>
            </a:r>
          </a:p>
          <a:p>
            <a:pPr>
              <a:buFont typeface="Wingdings" panose="05000000000000000000" pitchFamily="2" charset="2"/>
              <a:buChar char="v"/>
            </a:pPr>
            <a:r>
              <a:rPr lang="en-IN" dirty="0">
                <a:solidFill>
                  <a:srgbClr val="0E101A"/>
                </a:solidFill>
                <a:effectLst/>
                <a:latin typeface="Calibri" panose="020F0502020204030204" pitchFamily="34" charset="0"/>
                <a:ea typeface="Times New Roman" panose="02020603050405020304" pitchFamily="18" charset="0"/>
              </a:rPr>
              <a:t>Instead, the kernel applies an </a:t>
            </a:r>
            <a:r>
              <a:rPr lang="en-IN" u="sng" dirty="0">
                <a:solidFill>
                  <a:srgbClr val="0E101A"/>
                </a:solidFill>
                <a:effectLst/>
                <a:latin typeface="Calibri" panose="020F0502020204030204" pitchFamily="34" charset="0"/>
                <a:ea typeface="Times New Roman" panose="02020603050405020304" pitchFamily="18" charset="0"/>
              </a:rPr>
              <a:t>aggregation function </a:t>
            </a:r>
            <a:r>
              <a:rPr lang="en-IN" dirty="0">
                <a:solidFill>
                  <a:srgbClr val="0E101A"/>
                </a:solidFill>
                <a:effectLst/>
                <a:latin typeface="Calibri" panose="020F0502020204030204" pitchFamily="34" charset="0"/>
                <a:ea typeface="Times New Roman" panose="02020603050405020304" pitchFamily="18" charset="0"/>
              </a:rPr>
              <a:t>to the values within the receptive field, populating the output array. </a:t>
            </a:r>
          </a:p>
          <a:p>
            <a:pPr>
              <a:buFont typeface="Wingdings" panose="05000000000000000000" pitchFamily="2" charset="2"/>
              <a:buChar char="v"/>
            </a:pPr>
            <a:r>
              <a:rPr lang="en-IN" dirty="0">
                <a:solidFill>
                  <a:srgbClr val="0E101A"/>
                </a:solidFill>
                <a:effectLst/>
                <a:latin typeface="Calibri" panose="020F0502020204030204" pitchFamily="34" charset="0"/>
                <a:ea typeface="Times New Roman" panose="02020603050405020304" pitchFamily="18" charset="0"/>
              </a:rPr>
              <a:t>There are two types of Pooling: </a:t>
            </a:r>
            <a:r>
              <a:rPr lang="en-IN" u="sng" dirty="0">
                <a:solidFill>
                  <a:srgbClr val="0E101A"/>
                </a:solidFill>
                <a:effectLst/>
                <a:latin typeface="Calibri" panose="020F0502020204030204" pitchFamily="34" charset="0"/>
                <a:ea typeface="Times New Roman" panose="02020603050405020304" pitchFamily="18" charset="0"/>
              </a:rPr>
              <a:t>Max Pooling and Average Pooling</a:t>
            </a:r>
            <a:r>
              <a:rPr lang="en-IN" dirty="0">
                <a:solidFill>
                  <a:srgbClr val="0E101A"/>
                </a:solidFill>
                <a:effectLst/>
                <a:latin typeface="Calibri" panose="020F0502020204030204" pitchFamily="34"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endParaRPr lang="en-IN" dirty="0"/>
          </a:p>
        </p:txBody>
      </p:sp>
      <p:pic>
        <p:nvPicPr>
          <p:cNvPr id="4" name="Picture 2" descr="What is Deep Learning and its future scope - DigiLearnings">
            <a:extLst>
              <a:ext uri="{FF2B5EF4-FFF2-40B4-BE49-F238E27FC236}">
                <a16:creationId xmlns:a16="http://schemas.microsoft.com/office/drawing/2014/main" id="{B582F583-404B-4109-BA1E-D926F9E98C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nvolutional Neural Network (CNN) — Developing An Image Classifier In  Python Using TensorFlow | by Sayantini Deb | Edureka | Medium">
            <a:extLst>
              <a:ext uri="{FF2B5EF4-FFF2-40B4-BE49-F238E27FC236}">
                <a16:creationId xmlns:a16="http://schemas.microsoft.com/office/drawing/2014/main" id="{5781251A-06B1-45A1-B8D9-BA85F682C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86603"/>
            <a:ext cx="4164563" cy="1476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6718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15EC72-B5ED-4050-ABCB-9DB5118B45E1}"/>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13212777-2713-4A1A-9985-0B4393AACA86}"/>
              </a:ext>
            </a:extLst>
          </p:cNvPr>
          <p:cNvSpPr>
            <a:spLocks noGrp="1"/>
          </p:cNvSpPr>
          <p:nvPr>
            <p:ph sz="half" idx="1"/>
          </p:nvPr>
        </p:nvSpPr>
        <p:spPr>
          <a:xfrm>
            <a:off x="1097278" y="1798730"/>
            <a:ext cx="6161937" cy="4909980"/>
          </a:xfrm>
        </p:spPr>
        <p:txBody>
          <a:bodyPr>
            <a:normAutofit fontScale="85000" lnSpcReduction="10000"/>
          </a:bodyPr>
          <a:lstStyle/>
          <a:p>
            <a:pPr>
              <a:lnSpc>
                <a:spcPct val="107000"/>
              </a:lnSpc>
              <a:spcAft>
                <a:spcPts val="800"/>
              </a:spcAft>
            </a:pPr>
            <a:r>
              <a:rPr lang="en-IN" sz="2200" b="1" u="sng"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Max Pooling</a:t>
            </a:r>
            <a:r>
              <a:rPr lang="en-IN" sz="2200" u="sng"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 </a:t>
            </a:r>
            <a:r>
              <a:rPr lang="en-IN" sz="2200"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returns the </a:t>
            </a:r>
            <a:r>
              <a:rPr lang="en-IN" sz="2200" u="sng"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maximum value </a:t>
            </a:r>
            <a:r>
              <a:rPr lang="en-IN" sz="2200"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from the portion of the image covered by the Kernel. On the other hand, </a:t>
            </a:r>
            <a:r>
              <a:rPr lang="en-IN" sz="2200" b="1" u="sng"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Average Pooling</a:t>
            </a:r>
            <a:r>
              <a:rPr lang="en-IN" sz="2200" b="1"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 </a:t>
            </a:r>
            <a:r>
              <a:rPr lang="en-IN" sz="2200"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returns the </a:t>
            </a:r>
            <a:r>
              <a:rPr lang="en-IN" sz="2200" u="sng"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average of all the values</a:t>
            </a:r>
            <a:r>
              <a:rPr lang="en-IN" sz="2200" b="1"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a:t>
            </a:r>
            <a:endParaRPr lang="en-IN" sz="22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buFont typeface="Wingdings" panose="05000000000000000000" pitchFamily="2" charset="2"/>
              <a:buChar char="v"/>
            </a:pPr>
            <a:r>
              <a:rPr lang="en-IN" sz="2200"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Max Pooling also performs as a </a:t>
            </a:r>
            <a:r>
              <a:rPr lang="en-IN" sz="2200" u="sng"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Noise Suppressant</a:t>
            </a:r>
            <a:r>
              <a:rPr lang="en-IN" sz="2200"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 It discards the noisy activations altogether and also performs de-noising along with dimensionality reduction. On the other hand, Average Pooling simply performs dimensionality reduction as a noise suppressing mechanism.</a:t>
            </a:r>
          </a:p>
          <a:p>
            <a:pPr>
              <a:lnSpc>
                <a:spcPct val="107000"/>
              </a:lnSpc>
              <a:spcAft>
                <a:spcPts val="800"/>
              </a:spcAft>
              <a:buFont typeface="Wingdings" panose="05000000000000000000" pitchFamily="2" charset="2"/>
              <a:buChar char="v"/>
            </a:pPr>
            <a:r>
              <a:rPr lang="en-IN" sz="2200"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 Hence, we can say that </a:t>
            </a:r>
            <a:r>
              <a:rPr lang="en-IN" sz="2200" u="sng"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Max Pooling performs a lot better than Average Pooling.</a:t>
            </a:r>
            <a:endParaRPr lang="en-IN" sz="2200" u="sng"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buFont typeface="Wingdings" panose="05000000000000000000" pitchFamily="2" charset="2"/>
              <a:buChar char="v"/>
            </a:pPr>
            <a:r>
              <a:rPr lang="en-IN" sz="2200" dirty="0">
                <a:solidFill>
                  <a:srgbClr val="0E101A"/>
                </a:solidFill>
                <a:effectLst/>
                <a:latin typeface="Calibri" panose="020F0502020204030204" pitchFamily="34" charset="0"/>
                <a:ea typeface="Times New Roman" panose="02020603050405020304" pitchFamily="18" charset="0"/>
                <a:cs typeface="Calibri" panose="020F0502020204030204" pitchFamily="34" charset="0"/>
              </a:rPr>
              <a:t> Depending on the complexities in the images, the number of such layers may be increased for capturing low-levels details even further.</a:t>
            </a:r>
            <a:endParaRPr lang="en-IN" sz="2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4" name="Picture 2" descr="What is Deep Learning and its future scope - DigiLearnings">
            <a:extLst>
              <a:ext uri="{FF2B5EF4-FFF2-40B4-BE49-F238E27FC236}">
                <a16:creationId xmlns:a16="http://schemas.microsoft.com/office/drawing/2014/main" id="{6B84D59B-145A-4406-97CE-5309E89CF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nvolutional Neural Network (CNN) — Developing An Image Classifier In  Python Using TensorFlow | by Sayantini Deb | Edureka | Medium">
            <a:extLst>
              <a:ext uri="{FF2B5EF4-FFF2-40B4-BE49-F238E27FC236}">
                <a16:creationId xmlns:a16="http://schemas.microsoft.com/office/drawing/2014/main" id="{BC649A82-14AB-41CD-B3BD-A6980B9C0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86603"/>
            <a:ext cx="4164563" cy="1476883"/>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7521E95C-C319-400D-9C9D-DF24F10FC9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9216" y="1772604"/>
            <a:ext cx="3896464" cy="409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9882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BA1F5-1DEF-4563-B047-8D3B4928A181}"/>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456D266C-635E-4EC9-8D4A-3924914404F8}"/>
              </a:ext>
            </a:extLst>
          </p:cNvPr>
          <p:cNvSpPr>
            <a:spLocks noGrp="1"/>
          </p:cNvSpPr>
          <p:nvPr>
            <p:ph idx="1"/>
          </p:nvPr>
        </p:nvSpPr>
        <p:spPr>
          <a:xfrm>
            <a:off x="1097280" y="1763487"/>
            <a:ext cx="10058400" cy="4525346"/>
          </a:xfrm>
        </p:spPr>
        <p:txBody>
          <a:bodyPr>
            <a:normAutofit lnSpcReduction="10000"/>
          </a:bodyPr>
          <a:lstStyle/>
          <a:p>
            <a:r>
              <a:rPr lang="en-IN" b="1" u="sng" dirty="0">
                <a:solidFill>
                  <a:srgbClr val="0E101A"/>
                </a:solidFill>
                <a:effectLst/>
              </a:rPr>
              <a:t>Stride and Padding:</a:t>
            </a:r>
          </a:p>
          <a:p>
            <a:pPr>
              <a:buFont typeface="Wingdings" panose="05000000000000000000" pitchFamily="2" charset="2"/>
              <a:buChar char="v"/>
            </a:pPr>
            <a:r>
              <a:rPr lang="en-IN" dirty="0">
                <a:solidFill>
                  <a:srgbClr val="0E101A"/>
                </a:solidFill>
                <a:effectLst/>
                <a:ea typeface="Times New Roman" panose="02020603050405020304" pitchFamily="18" charset="0"/>
              </a:rPr>
              <a:t>while doing convolutions, each time we computed the element-wise product of the filter with the image, we had moved the filter by exactly one pixel (both horizontally and vertically). But that is not the only way to do convolutions - you can move the filter by an arbitrary number of pixels. This is the concept of </a:t>
            </a:r>
            <a:r>
              <a:rPr lang="en-IN" b="1" dirty="0">
                <a:solidFill>
                  <a:srgbClr val="0E101A"/>
                </a:solidFill>
                <a:effectLst/>
                <a:ea typeface="Times New Roman" panose="02020603050405020304" pitchFamily="18" charset="0"/>
                <a:cs typeface="Times New Roman" panose="02020603050405020304" pitchFamily="18" charset="0"/>
              </a:rPr>
              <a:t>stride</a:t>
            </a:r>
            <a:r>
              <a:rPr lang="en-IN" dirty="0">
                <a:solidFill>
                  <a:srgbClr val="0E101A"/>
                </a:solidFill>
                <a:effectLst/>
                <a:ea typeface="Times New Roman" panose="02020603050405020304" pitchFamily="18" charset="0"/>
              </a:rPr>
              <a:t>. </a:t>
            </a:r>
          </a:p>
          <a:p>
            <a:pPr>
              <a:buFont typeface="Wingdings" panose="05000000000000000000" pitchFamily="2" charset="2"/>
              <a:buChar char="v"/>
            </a:pPr>
            <a:r>
              <a:rPr lang="en-IN" dirty="0">
                <a:solidFill>
                  <a:srgbClr val="0E101A"/>
                </a:solidFill>
                <a:effectLst/>
                <a:ea typeface="Times New Roman" panose="02020603050405020304" pitchFamily="18" charset="0"/>
              </a:rPr>
              <a:t>Stride denotes how many steps we are moving in each step-in convolution. By default, it is one.</a:t>
            </a:r>
            <a:endParaRPr lang="en-IN" dirty="0">
              <a:effectLst/>
              <a:ea typeface="Times New Roman" panose="02020603050405020304" pitchFamily="18" charset="0"/>
            </a:endParaRPr>
          </a:p>
          <a:p>
            <a:pPr>
              <a:buFont typeface="Wingdings" panose="05000000000000000000" pitchFamily="2" charset="2"/>
              <a:buChar char="v"/>
            </a:pPr>
            <a:endParaRPr lang="en-IN" b="1" u="sng" dirty="0">
              <a:effectLst/>
              <a:latin typeface="Times New Roman" panose="02020603050405020304" pitchFamily="18" charset="0"/>
            </a:endParaRPr>
          </a:p>
          <a:p>
            <a:pPr>
              <a:buFont typeface="Wingdings" panose="05000000000000000000" pitchFamily="2" charset="2"/>
              <a:buChar char="v"/>
            </a:pPr>
            <a:r>
              <a:rPr lang="en-IN" dirty="0">
                <a:effectLst/>
                <a:latin typeface="Calibri" panose="020F0502020204030204" pitchFamily="34" charset="0"/>
                <a:ea typeface="Times New Roman" panose="02020603050405020304" pitchFamily="18" charset="0"/>
                <a:cs typeface="Times New Roman" panose="02020603050405020304" pitchFamily="18" charset="0"/>
              </a:rPr>
              <a:t>We can observe that the size of output is smaller than the input.</a:t>
            </a:r>
          </a:p>
          <a:p>
            <a:pPr>
              <a:buFont typeface="Wingdings" panose="05000000000000000000" pitchFamily="2" charset="2"/>
              <a:buChar char="v"/>
            </a:pPr>
            <a:r>
              <a:rPr lang="en-IN" dirty="0">
                <a:effectLst/>
                <a:latin typeface="Calibri" panose="020F0502020204030204" pitchFamily="34" charset="0"/>
                <a:ea typeface="Times New Roman" panose="02020603050405020304" pitchFamily="18" charset="0"/>
                <a:cs typeface="Times New Roman" panose="02020603050405020304" pitchFamily="18" charset="0"/>
              </a:rPr>
              <a:t> To maintain the dimension of output as in input, we use padding.</a:t>
            </a:r>
          </a:p>
          <a:p>
            <a:pPr>
              <a:buFont typeface="Wingdings" panose="05000000000000000000" pitchFamily="2" charset="2"/>
              <a:buChar char="v"/>
            </a:pPr>
            <a:r>
              <a:rPr lang="en-IN" dirty="0">
                <a:solidFill>
                  <a:srgbClr val="0E101A"/>
                </a:solidFill>
                <a:effectLst/>
                <a:ea typeface="Times New Roman" panose="02020603050405020304" pitchFamily="18" charset="0"/>
                <a:cs typeface="Times New Roman" panose="02020603050405020304" pitchFamily="18" charset="0"/>
              </a:rPr>
              <a:t> </a:t>
            </a:r>
            <a:r>
              <a:rPr lang="en-IN" u="sng" dirty="0">
                <a:solidFill>
                  <a:srgbClr val="0E101A"/>
                </a:solidFill>
                <a:effectLst/>
                <a:ea typeface="Times New Roman" panose="02020603050405020304" pitchFamily="18" charset="0"/>
                <a:cs typeface="Times New Roman" panose="02020603050405020304" pitchFamily="18" charset="0"/>
              </a:rPr>
              <a:t>padding </a:t>
            </a:r>
            <a:r>
              <a:rPr lang="en-IN" dirty="0">
                <a:solidFill>
                  <a:srgbClr val="0E101A"/>
                </a:solidFill>
                <a:effectLst/>
                <a:ea typeface="Times New Roman" panose="02020603050405020304" pitchFamily="18" charset="0"/>
                <a:cs typeface="Times New Roman" panose="02020603050405020304" pitchFamily="18" charset="0"/>
              </a:rPr>
              <a:t>helps maintain the size of the output arrays and avoid information loss. </a:t>
            </a:r>
          </a:p>
          <a:p>
            <a:pPr>
              <a:buFont typeface="Wingdings" panose="05000000000000000000" pitchFamily="2" charset="2"/>
              <a:buChar char="v"/>
            </a:pPr>
            <a:r>
              <a:rPr lang="en-IN" dirty="0">
                <a:solidFill>
                  <a:srgbClr val="0E101A"/>
                </a:solidFill>
                <a:effectLst/>
                <a:ea typeface="Times New Roman" panose="02020603050405020304" pitchFamily="18" charset="0"/>
                <a:cs typeface="Times New Roman" panose="02020603050405020304" pitchFamily="18" charset="0"/>
              </a:rPr>
              <a:t>Usually in many layers, we would actually want to shrink the output, but in many others, you maintain the size of the output</a:t>
            </a:r>
            <a:r>
              <a:rPr lang="en-IN" sz="1800" dirty="0">
                <a:solidFill>
                  <a:srgbClr val="0E101A"/>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2" descr="What is Deep Learning and its future scope - DigiLearnings">
            <a:extLst>
              <a:ext uri="{FF2B5EF4-FFF2-40B4-BE49-F238E27FC236}">
                <a16:creationId xmlns:a16="http://schemas.microsoft.com/office/drawing/2014/main" id="{3355A7E3-F4BB-487B-ACC3-C4FCF93A0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nvolutional Neural Network (CNN) — Developing An Image Classifier In  Python Using TensorFlow | by Sayantini Deb | Edureka | Medium">
            <a:extLst>
              <a:ext uri="{FF2B5EF4-FFF2-40B4-BE49-F238E27FC236}">
                <a16:creationId xmlns:a16="http://schemas.microsoft.com/office/drawing/2014/main" id="{C52DBAA6-C902-4CE0-8AFD-90F4460C31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86603"/>
            <a:ext cx="4164563" cy="1476883"/>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76AFF20D-15F7-4E53-BF3E-9171404653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5624" y="3806890"/>
            <a:ext cx="3010056" cy="117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55267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38832AA-E383-47CA-B386-EBA4C1541551}"/>
              </a:ext>
            </a:extLst>
          </p:cNvPr>
          <p:cNvSpPr>
            <a:spLocks noGrp="1"/>
          </p:cNvSpPr>
          <p:nvPr>
            <p:ph type="title"/>
          </p:nvPr>
        </p:nvSpPr>
        <p:spPr/>
        <p:txBody>
          <a:bodyPr/>
          <a:lstStyle/>
          <a:p>
            <a:r>
              <a:rPr lang="en-US" dirty="0"/>
              <a:t>-</a:t>
            </a:r>
            <a:endParaRPr lang="en-IN" dirty="0"/>
          </a:p>
        </p:txBody>
      </p:sp>
      <p:sp>
        <p:nvSpPr>
          <p:cNvPr id="7" name="Content Placeholder 6">
            <a:extLst>
              <a:ext uri="{FF2B5EF4-FFF2-40B4-BE49-F238E27FC236}">
                <a16:creationId xmlns:a16="http://schemas.microsoft.com/office/drawing/2014/main" id="{626FA8FD-D66D-43A1-949A-2A68DBD542B3}"/>
              </a:ext>
            </a:extLst>
          </p:cNvPr>
          <p:cNvSpPr>
            <a:spLocks noGrp="1"/>
          </p:cNvSpPr>
          <p:nvPr>
            <p:ph sz="half" idx="1"/>
          </p:nvPr>
        </p:nvSpPr>
        <p:spPr>
          <a:xfrm>
            <a:off x="1097278" y="1763486"/>
            <a:ext cx="6255243" cy="4572000"/>
          </a:xfrm>
        </p:spPr>
        <p:txBody>
          <a:bodyPr>
            <a:normAutofit/>
          </a:bodyPr>
          <a:lstStyle/>
          <a:p>
            <a:r>
              <a:rPr lang="en-IN" b="1" u="sng" dirty="0">
                <a:effectLst/>
                <a:ea typeface="Times New Roman" panose="02020603050405020304" pitchFamily="18" charset="0"/>
                <a:cs typeface="Times New Roman" panose="02020603050405020304" pitchFamily="18" charset="0"/>
              </a:rPr>
              <a:t>Padding </a:t>
            </a:r>
            <a:r>
              <a:rPr lang="en-IN" dirty="0">
                <a:effectLst/>
                <a:ea typeface="Times New Roman" panose="02020603050405020304" pitchFamily="18" charset="0"/>
                <a:cs typeface="Times New Roman" panose="02020603050405020304" pitchFamily="18" charset="0"/>
              </a:rPr>
              <a:t>is a process of adding zeros to the input matrix symmetrically. In the following example, the extra grey blocks denote the padding. It is used to make the dimension of output same as input.</a:t>
            </a:r>
          </a:p>
          <a:p>
            <a:pPr>
              <a:lnSpc>
                <a:spcPct val="107000"/>
              </a:lnSpc>
              <a:spcAft>
                <a:spcPts val="800"/>
              </a:spcAft>
              <a:buFont typeface="Wingdings" panose="05000000000000000000" pitchFamily="2" charset="2"/>
              <a:buChar char="Ø"/>
            </a:pPr>
            <a:r>
              <a:rPr lang="en-IN" dirty="0">
                <a:solidFill>
                  <a:srgbClr val="0E101A"/>
                </a:solidFill>
                <a:effectLst/>
                <a:ea typeface="Times New Roman" panose="02020603050405020304" pitchFamily="18" charset="0"/>
                <a:cs typeface="Times New Roman" panose="02020603050405020304" pitchFamily="18" charset="0"/>
              </a:rPr>
              <a:t> </a:t>
            </a:r>
            <a:r>
              <a:rPr lang="en-IN" u="sng" dirty="0">
                <a:solidFill>
                  <a:srgbClr val="0E101A"/>
                </a:solidFill>
                <a:effectLst/>
                <a:ea typeface="Times New Roman" panose="02020603050405020304" pitchFamily="18" charset="0"/>
                <a:cs typeface="Times New Roman" panose="02020603050405020304" pitchFamily="18" charset="0"/>
              </a:rPr>
              <a:t>Two most common ways to do padding: </a:t>
            </a:r>
          </a:p>
          <a:p>
            <a:pPr>
              <a:lnSpc>
                <a:spcPct val="107000"/>
              </a:lnSpc>
              <a:spcAft>
                <a:spcPts val="800"/>
              </a:spcAft>
              <a:buFont typeface="Wingdings" panose="05000000000000000000" pitchFamily="2" charset="2"/>
              <a:buChar char="v"/>
            </a:pPr>
            <a:r>
              <a:rPr lang="en-IN" dirty="0">
                <a:solidFill>
                  <a:srgbClr val="0E101A"/>
                </a:solidFill>
                <a:effectLst/>
                <a:ea typeface="Times New Roman" panose="02020603050405020304" pitchFamily="18" charset="0"/>
                <a:cs typeface="Times New Roman" panose="02020603050405020304" pitchFamily="18" charset="0"/>
              </a:rPr>
              <a:t>Populating the dummy row/columns with the pixel values at the edges</a:t>
            </a:r>
          </a:p>
          <a:p>
            <a:pPr>
              <a:lnSpc>
                <a:spcPct val="107000"/>
              </a:lnSpc>
              <a:spcAft>
                <a:spcPts val="800"/>
              </a:spcAft>
              <a:buFont typeface="Wingdings" panose="05000000000000000000" pitchFamily="2" charset="2"/>
              <a:buChar char="v"/>
            </a:pPr>
            <a:r>
              <a:rPr lang="en-IN" dirty="0">
                <a:solidFill>
                  <a:srgbClr val="0E101A"/>
                </a:solidFill>
                <a:effectLst/>
                <a:ea typeface="Times New Roman" panose="02020603050405020304" pitchFamily="18" charset="0"/>
                <a:cs typeface="Times New Roman" panose="02020603050405020304" pitchFamily="18" charset="0"/>
              </a:rPr>
              <a:t>Populating the dummy row/columns with zeros (zero-padding)</a:t>
            </a:r>
          </a:p>
          <a:p>
            <a:pPr>
              <a:lnSpc>
                <a:spcPct val="107000"/>
              </a:lnSpc>
              <a:spcAft>
                <a:spcPts val="800"/>
              </a:spcAft>
              <a:buFont typeface="Wingdings" panose="05000000000000000000" pitchFamily="2" charset="2"/>
              <a:buChar char="v"/>
            </a:pPr>
            <a:r>
              <a:rPr lang="en-IN" u="sng" dirty="0">
                <a:solidFill>
                  <a:srgbClr val="0E101A"/>
                </a:solidFill>
                <a:effectLst/>
                <a:ea typeface="Times New Roman" panose="02020603050405020304" pitchFamily="18" charset="0"/>
                <a:cs typeface="Times New Roman" panose="02020603050405020304" pitchFamily="18" charset="0"/>
              </a:rPr>
              <a:t>Padding is Necessary </a:t>
            </a:r>
            <a:r>
              <a:rPr lang="en-IN" dirty="0">
                <a:solidFill>
                  <a:srgbClr val="0E101A"/>
                </a:solidFill>
                <a:effectLst/>
                <a:ea typeface="Times New Roman" panose="02020603050405020304" pitchFamily="18" charset="0"/>
                <a:cs typeface="Times New Roman" panose="02020603050405020304" pitchFamily="18" charset="0"/>
              </a:rPr>
              <a:t>because </a:t>
            </a:r>
            <a:r>
              <a:rPr lang="en-IN" dirty="0">
                <a:solidFill>
                  <a:srgbClr val="0E101A"/>
                </a:solidFill>
                <a:ea typeface="Times New Roman" panose="02020603050405020304" pitchFamily="18" charset="0"/>
                <a:cs typeface="Times New Roman" panose="02020603050405020304" pitchFamily="18" charset="0"/>
              </a:rPr>
              <a:t>d</a:t>
            </a:r>
            <a:r>
              <a:rPr lang="en-IN" dirty="0">
                <a:solidFill>
                  <a:srgbClr val="0E101A"/>
                </a:solidFill>
                <a:effectLst/>
                <a:ea typeface="Times New Roman" panose="02020603050405020304" pitchFamily="18" charset="0"/>
              </a:rPr>
              <a:t>oing convolutions without padding will 'shrink' the output. </a:t>
            </a:r>
            <a:endParaRPr lang="en-IN" dirty="0">
              <a:solidFill>
                <a:srgbClr val="0E101A"/>
              </a:solidFill>
              <a:effectLst/>
              <a:ea typeface="Times New Roman" panose="02020603050405020304" pitchFamily="18" charset="0"/>
              <a:cs typeface="Times New Roman" panose="02020603050405020304" pitchFamily="18" charset="0"/>
            </a:endParaRPr>
          </a:p>
          <a:p>
            <a:endParaRPr lang="en-IN" dirty="0"/>
          </a:p>
        </p:txBody>
      </p:sp>
      <p:pic>
        <p:nvPicPr>
          <p:cNvPr id="4" name="Picture 2" descr="What is Deep Learning and its future scope - DigiLearnings">
            <a:extLst>
              <a:ext uri="{FF2B5EF4-FFF2-40B4-BE49-F238E27FC236}">
                <a16:creationId xmlns:a16="http://schemas.microsoft.com/office/drawing/2014/main" id="{5E203458-97AD-452A-B384-0255068CB8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nvolutional Neural Network (CNN) — Developing An Image Classifier In  Python Using TensorFlow | by Sayantini Deb | Edureka | Medium">
            <a:extLst>
              <a:ext uri="{FF2B5EF4-FFF2-40B4-BE49-F238E27FC236}">
                <a16:creationId xmlns:a16="http://schemas.microsoft.com/office/drawing/2014/main" id="{A4DF89D2-0E0A-4E3E-AC63-4F051AD61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86603"/>
            <a:ext cx="4164563" cy="1476883"/>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2AB39982-0E14-4D84-9A53-4733551D57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2766" y="1763486"/>
            <a:ext cx="3722914" cy="264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3" descr="Stride and Padding">
            <a:extLst>
              <a:ext uri="{FF2B5EF4-FFF2-40B4-BE49-F238E27FC236}">
                <a16:creationId xmlns:a16="http://schemas.microsoft.com/office/drawing/2014/main" id="{1B2701B7-3D72-4149-8C85-D68F0324E0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0155" y="4523482"/>
            <a:ext cx="3565525" cy="1709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0914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C326C-7DD4-489E-B955-FE3D37B5700A}"/>
              </a:ext>
            </a:extLst>
          </p:cNvPr>
          <p:cNvSpPr>
            <a:spLocks noGrp="1"/>
          </p:cNvSpPr>
          <p:nvPr>
            <p:ph type="title"/>
          </p:nvPr>
        </p:nvSpPr>
        <p:spPr/>
        <p:txBody>
          <a:bodyPr/>
          <a:lstStyle/>
          <a:p>
            <a:r>
              <a:rPr lang="en-US" sz="4800" dirty="0">
                <a:solidFill>
                  <a:srgbClr val="0E101A"/>
                </a:solidFill>
                <a:effectLst/>
              </a:rPr>
              <a:t> </a:t>
            </a:r>
            <a:r>
              <a:rPr lang="en-US" sz="4800" b="1" dirty="0">
                <a:solidFill>
                  <a:srgbClr val="0E101A"/>
                </a:solidFill>
                <a:effectLst/>
              </a:rPr>
              <a:t>Deep Learning</a:t>
            </a:r>
            <a:r>
              <a:rPr lang="en-US" sz="4800" dirty="0">
                <a:solidFill>
                  <a:srgbClr val="0E101A"/>
                </a:solidFill>
                <a:effectLst/>
              </a:rPr>
              <a:t> </a:t>
            </a:r>
            <a:endParaRPr lang="en-IN" dirty="0"/>
          </a:p>
        </p:txBody>
      </p:sp>
      <p:sp>
        <p:nvSpPr>
          <p:cNvPr id="3" name="Content Placeholder 2">
            <a:extLst>
              <a:ext uri="{FF2B5EF4-FFF2-40B4-BE49-F238E27FC236}">
                <a16:creationId xmlns:a16="http://schemas.microsoft.com/office/drawing/2014/main" id="{A57DE1AA-A6D8-4141-A22E-14D38806FAC9}"/>
              </a:ext>
            </a:extLst>
          </p:cNvPr>
          <p:cNvSpPr>
            <a:spLocks noGrp="1"/>
          </p:cNvSpPr>
          <p:nvPr>
            <p:ph idx="1"/>
          </p:nvPr>
        </p:nvSpPr>
        <p:spPr>
          <a:xfrm>
            <a:off x="1097280" y="1845734"/>
            <a:ext cx="10058400" cy="4555066"/>
          </a:xfrm>
        </p:spPr>
        <p:txBody>
          <a:bodyPr>
            <a:normAutofit lnSpcReduction="10000"/>
          </a:bodyPr>
          <a:lstStyle/>
          <a:p>
            <a:r>
              <a:rPr lang="en-US" b="1" u="sng" dirty="0"/>
              <a:t>Deep learning applications:</a:t>
            </a:r>
          </a:p>
          <a:p>
            <a:pPr>
              <a:buFont typeface="Wingdings" panose="05000000000000000000" pitchFamily="2" charset="2"/>
              <a:buChar char="v"/>
            </a:pPr>
            <a:r>
              <a:rPr lang="en-IN" b="0" i="0" u="sng" dirty="0">
                <a:solidFill>
                  <a:srgbClr val="1A1A1A"/>
                </a:solidFill>
                <a:effectLst/>
              </a:rPr>
              <a:t>Automated Driving</a:t>
            </a:r>
            <a:r>
              <a:rPr lang="en-IN" b="0" i="0" dirty="0">
                <a:solidFill>
                  <a:srgbClr val="1A1A1A"/>
                </a:solidFill>
                <a:effectLst/>
              </a:rPr>
              <a:t>:</a:t>
            </a:r>
            <a:r>
              <a:rPr lang="en-US" dirty="0"/>
              <a:t>Automotive researchers are using deep learning to automatically detect objects such as stop signs and traffic lights. In addition, deep learning is used to detect pedestrians, which helps decrease accidents.</a:t>
            </a:r>
          </a:p>
          <a:p>
            <a:pPr>
              <a:buFont typeface="Wingdings" panose="05000000000000000000" pitchFamily="2" charset="2"/>
              <a:buChar char="v"/>
            </a:pPr>
            <a:r>
              <a:rPr lang="en-US" u="sng" dirty="0"/>
              <a:t>Aerospace and Defense</a:t>
            </a:r>
            <a:r>
              <a:rPr lang="en-US" dirty="0"/>
              <a:t>: Deep learning is used to identify objects from satellites that locate areas of interest, and identify safe or unsafe zones for troops. </a:t>
            </a:r>
          </a:p>
          <a:p>
            <a:pPr>
              <a:buFont typeface="Wingdings" panose="05000000000000000000" pitchFamily="2" charset="2"/>
              <a:buChar char="v"/>
            </a:pPr>
            <a:r>
              <a:rPr lang="en-US" u="sng" dirty="0"/>
              <a:t>Medical Research</a:t>
            </a:r>
            <a:r>
              <a:rPr lang="en-US" dirty="0"/>
              <a:t>: Cancer researchers are using deep learning to automatically detect cancer cells. </a:t>
            </a:r>
          </a:p>
          <a:p>
            <a:pPr>
              <a:buFont typeface="Wingdings" panose="05000000000000000000" pitchFamily="2" charset="2"/>
              <a:buChar char="v"/>
            </a:pPr>
            <a:r>
              <a:rPr lang="en-US" u="sng" dirty="0"/>
              <a:t>Industrial Automation</a:t>
            </a:r>
            <a:r>
              <a:rPr lang="en-US" dirty="0"/>
              <a:t>: Deep learning is helping to improve worker safety around heavy machinery by automatically detecting when people or objects are within an unsafe distance of machines.</a:t>
            </a:r>
          </a:p>
          <a:p>
            <a:pPr>
              <a:buFont typeface="Wingdings" panose="05000000000000000000" pitchFamily="2" charset="2"/>
              <a:buChar char="v"/>
            </a:pPr>
            <a:r>
              <a:rPr lang="en-US" u="sng" dirty="0"/>
              <a:t>Electronics</a:t>
            </a:r>
            <a:r>
              <a:rPr lang="en-US" dirty="0"/>
              <a:t>: Deep learning is being used in automated hearing and speech translation. For example, home assistance devices that respond to your voice and know your preferences are powered by deep learning applications.</a:t>
            </a:r>
            <a:endParaRPr lang="en-IN" dirty="0"/>
          </a:p>
        </p:txBody>
      </p:sp>
      <p:pic>
        <p:nvPicPr>
          <p:cNvPr id="4" name="Picture 2" descr="What is Deep Learning and its future scope - DigiLearnings">
            <a:extLst>
              <a:ext uri="{FF2B5EF4-FFF2-40B4-BE49-F238E27FC236}">
                <a16:creationId xmlns:a16="http://schemas.microsoft.com/office/drawing/2014/main" id="{4BC8B05E-8D48-450B-9C5A-B7B8F5F90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8964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8CF6C-3522-47B0-8C37-9AD0E99FD0E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D181786-8674-40A5-AEC6-36D311A5B106}"/>
              </a:ext>
            </a:extLst>
          </p:cNvPr>
          <p:cNvSpPr>
            <a:spLocks noGrp="1"/>
          </p:cNvSpPr>
          <p:nvPr>
            <p:ph idx="1"/>
          </p:nvPr>
        </p:nvSpPr>
        <p:spPr>
          <a:xfrm>
            <a:off x="1097280" y="1763486"/>
            <a:ext cx="10058400" cy="4730620"/>
          </a:xfrm>
        </p:spPr>
        <p:txBody>
          <a:bodyPr>
            <a:normAutofit fontScale="92500" lnSpcReduction="20000"/>
          </a:bodyPr>
          <a:lstStyle/>
          <a:p>
            <a:pPr>
              <a:lnSpc>
                <a:spcPct val="107000"/>
              </a:lnSpc>
              <a:spcAft>
                <a:spcPts val="800"/>
              </a:spcAft>
            </a:pPr>
            <a:r>
              <a:rPr lang="en-IN" b="1" u="sng" dirty="0">
                <a:solidFill>
                  <a:srgbClr val="0E101A"/>
                </a:solidFill>
                <a:ea typeface="Times New Roman" panose="02020603050405020304" pitchFamily="18" charset="0"/>
                <a:cs typeface="Times New Roman" panose="02020603050405020304" pitchFamily="18" charset="0"/>
              </a:rPr>
              <a:t>D</a:t>
            </a:r>
            <a:r>
              <a:rPr lang="en-IN" b="1" u="sng" dirty="0">
                <a:solidFill>
                  <a:srgbClr val="0E101A"/>
                </a:solidFill>
                <a:effectLst/>
                <a:ea typeface="Times New Roman" panose="02020603050405020304" pitchFamily="18" charset="0"/>
                <a:cs typeface="Times New Roman" panose="02020603050405020304" pitchFamily="18" charset="0"/>
              </a:rPr>
              <a:t>eep CNNs </a:t>
            </a:r>
            <a:r>
              <a:rPr lang="en-IN" dirty="0">
                <a:solidFill>
                  <a:srgbClr val="0E101A"/>
                </a:solidFill>
                <a:effectLst/>
                <a:ea typeface="Times New Roman" panose="02020603050405020304" pitchFamily="18" charset="0"/>
                <a:cs typeface="Times New Roman" panose="02020603050405020304" pitchFamily="18" charset="0"/>
              </a:rPr>
              <a:t>have </a:t>
            </a:r>
            <a:r>
              <a:rPr lang="en-IN" u="sng" dirty="0">
                <a:solidFill>
                  <a:srgbClr val="0E101A"/>
                </a:solidFill>
                <a:effectLst/>
                <a:ea typeface="Times New Roman" panose="02020603050405020304" pitchFamily="18" charset="0"/>
                <a:cs typeface="Times New Roman" panose="02020603050405020304" pitchFamily="18" charset="0"/>
              </a:rPr>
              <a:t>multiple CNN units </a:t>
            </a:r>
            <a:r>
              <a:rPr lang="en-IN" dirty="0">
                <a:solidFill>
                  <a:srgbClr val="0E101A"/>
                </a:solidFill>
                <a:effectLst/>
                <a:ea typeface="Times New Roman" panose="02020603050405020304" pitchFamily="18" charset="0"/>
                <a:cs typeface="Times New Roman" panose="02020603050405020304" pitchFamily="18" charset="0"/>
              </a:rPr>
              <a:t>(i.e., feature map-pooling pairs) arranged sequentially, a typical CNN has the following sequence of CNN layers.</a:t>
            </a:r>
            <a:endParaRPr lang="en-IN" dirty="0">
              <a:effectLst/>
              <a:ea typeface="Times New Roman" panose="02020603050405020304" pitchFamily="18" charset="0"/>
              <a:cs typeface="Times New Roman" panose="02020603050405020304" pitchFamily="18" charset="0"/>
            </a:endParaRPr>
          </a:p>
          <a:p>
            <a:pPr lvl="0">
              <a:lnSpc>
                <a:spcPct val="107000"/>
              </a:lnSpc>
              <a:spcAft>
                <a:spcPts val="800"/>
              </a:spcAft>
              <a:buFont typeface="Wingdings" panose="05000000000000000000" pitchFamily="2" charset="2"/>
              <a:buChar char="v"/>
              <a:tabLst>
                <a:tab pos="457200" algn="l"/>
              </a:tabLst>
            </a:pPr>
            <a:r>
              <a:rPr lang="en-IN" dirty="0">
                <a:solidFill>
                  <a:srgbClr val="0E101A"/>
                </a:solidFill>
                <a:effectLst/>
                <a:ea typeface="Times New Roman" panose="02020603050405020304" pitchFamily="18" charset="0"/>
                <a:cs typeface="Times New Roman" panose="02020603050405020304" pitchFamily="18" charset="0"/>
              </a:rPr>
              <a:t>We have an input image which is convolved using multiple filters to create </a:t>
            </a:r>
            <a:r>
              <a:rPr lang="en-IN" b="1" dirty="0">
                <a:solidFill>
                  <a:srgbClr val="0E101A"/>
                </a:solidFill>
                <a:effectLst/>
                <a:ea typeface="Times New Roman" panose="02020603050405020304" pitchFamily="18" charset="0"/>
                <a:cs typeface="Times New Roman" panose="02020603050405020304" pitchFamily="18" charset="0"/>
              </a:rPr>
              <a:t>multiple feature maps.</a:t>
            </a:r>
            <a:endParaRPr lang="en-IN" dirty="0">
              <a:solidFill>
                <a:srgbClr val="0E101A"/>
              </a:solidFill>
              <a:effectLst/>
              <a:ea typeface="Times New Roman" panose="02020603050405020304" pitchFamily="18" charset="0"/>
              <a:cs typeface="Times New Roman" panose="02020603050405020304" pitchFamily="18" charset="0"/>
            </a:endParaRPr>
          </a:p>
          <a:p>
            <a:pPr lvl="0">
              <a:lnSpc>
                <a:spcPct val="107000"/>
              </a:lnSpc>
              <a:spcAft>
                <a:spcPts val="800"/>
              </a:spcAft>
              <a:buFont typeface="Wingdings" panose="05000000000000000000" pitchFamily="2" charset="2"/>
              <a:buChar char="v"/>
              <a:tabLst>
                <a:tab pos="457200" algn="l"/>
              </a:tabLst>
            </a:pPr>
            <a:r>
              <a:rPr lang="en-IN" dirty="0">
                <a:solidFill>
                  <a:srgbClr val="0E101A"/>
                </a:solidFill>
                <a:effectLst/>
                <a:ea typeface="Times New Roman" panose="02020603050405020304" pitchFamily="18" charset="0"/>
                <a:cs typeface="Times New Roman" panose="02020603050405020304" pitchFamily="18" charset="0"/>
              </a:rPr>
              <a:t>Each feature map, of size (c, c), is </a:t>
            </a:r>
            <a:r>
              <a:rPr lang="en-IN" b="1" dirty="0">
                <a:solidFill>
                  <a:srgbClr val="0E101A"/>
                </a:solidFill>
                <a:effectLst/>
                <a:ea typeface="Times New Roman" panose="02020603050405020304" pitchFamily="18" charset="0"/>
                <a:cs typeface="Times New Roman" panose="02020603050405020304" pitchFamily="18" charset="0"/>
              </a:rPr>
              <a:t>pooled</a:t>
            </a:r>
            <a:r>
              <a:rPr lang="en-IN" dirty="0">
                <a:solidFill>
                  <a:srgbClr val="0E101A"/>
                </a:solidFill>
                <a:effectLst/>
                <a:ea typeface="Times New Roman" panose="02020603050405020304" pitchFamily="18" charset="0"/>
                <a:cs typeface="Times New Roman" panose="02020603050405020304" pitchFamily="18" charset="0"/>
              </a:rPr>
              <a:t> to generate a (c/2, c/2) output (for a standard 2 x 2 pooling). </a:t>
            </a:r>
          </a:p>
          <a:p>
            <a:pPr lvl="0">
              <a:lnSpc>
                <a:spcPct val="107000"/>
              </a:lnSpc>
              <a:spcAft>
                <a:spcPts val="800"/>
              </a:spcAft>
              <a:buFont typeface="Wingdings" panose="05000000000000000000" pitchFamily="2" charset="2"/>
              <a:buChar char="v"/>
              <a:tabLst>
                <a:tab pos="457200" algn="l"/>
              </a:tabLst>
            </a:pPr>
            <a:r>
              <a:rPr lang="en-IN" dirty="0">
                <a:solidFill>
                  <a:srgbClr val="0E101A"/>
                </a:solidFill>
                <a:effectLst/>
                <a:ea typeface="Times New Roman" panose="02020603050405020304" pitchFamily="18" charset="0"/>
                <a:cs typeface="Times New Roman" panose="02020603050405020304" pitchFamily="18" charset="0"/>
              </a:rPr>
              <a:t>The above pattern is called </a:t>
            </a:r>
            <a:r>
              <a:rPr lang="en-IN" b="1" dirty="0">
                <a:solidFill>
                  <a:srgbClr val="0E101A"/>
                </a:solidFill>
                <a:effectLst/>
                <a:ea typeface="Times New Roman" panose="02020603050405020304" pitchFamily="18" charset="0"/>
                <a:cs typeface="Times New Roman" panose="02020603050405020304" pitchFamily="18" charset="0"/>
              </a:rPr>
              <a:t>a CNN layer</a:t>
            </a:r>
            <a:r>
              <a:rPr lang="en-IN" dirty="0">
                <a:solidFill>
                  <a:srgbClr val="0E101A"/>
                </a:solidFill>
                <a:effectLst/>
                <a:ea typeface="Times New Roman" panose="02020603050405020304" pitchFamily="18" charset="0"/>
                <a:cs typeface="Times New Roman" panose="02020603050405020304" pitchFamily="18" charset="0"/>
              </a:rPr>
              <a:t> </a:t>
            </a:r>
            <a:r>
              <a:rPr lang="en-IN" b="1" dirty="0">
                <a:solidFill>
                  <a:srgbClr val="0E101A"/>
                </a:solidFill>
                <a:effectLst/>
                <a:ea typeface="Times New Roman" panose="02020603050405020304" pitchFamily="18" charset="0"/>
                <a:cs typeface="Times New Roman" panose="02020603050405020304" pitchFamily="18" charset="0"/>
              </a:rPr>
              <a:t>or</a:t>
            </a:r>
            <a:r>
              <a:rPr lang="en-IN" dirty="0">
                <a:solidFill>
                  <a:srgbClr val="0E101A"/>
                </a:solidFill>
                <a:effectLst/>
                <a:ea typeface="Times New Roman" panose="02020603050405020304" pitchFamily="18" charset="0"/>
                <a:cs typeface="Times New Roman" panose="02020603050405020304" pitchFamily="18" charset="0"/>
              </a:rPr>
              <a:t> </a:t>
            </a:r>
            <a:r>
              <a:rPr lang="en-IN" b="1" dirty="0">
                <a:solidFill>
                  <a:srgbClr val="0E101A"/>
                </a:solidFill>
                <a:effectLst/>
                <a:ea typeface="Times New Roman" panose="02020603050405020304" pitchFamily="18" charset="0"/>
                <a:cs typeface="Times New Roman" panose="02020603050405020304" pitchFamily="18" charset="0"/>
              </a:rPr>
              <a:t>unit</a:t>
            </a:r>
            <a:r>
              <a:rPr lang="en-IN" dirty="0">
                <a:solidFill>
                  <a:srgbClr val="0E101A"/>
                </a:solidFill>
                <a:effectLst/>
                <a:ea typeface="Times New Roman" panose="02020603050405020304" pitchFamily="18" charset="0"/>
                <a:cs typeface="Times New Roman" panose="02020603050405020304" pitchFamily="18" charset="0"/>
              </a:rPr>
              <a:t>. Multiple such CNN layers are stacked on top of one another to create deep CNN networks.</a:t>
            </a:r>
          </a:p>
          <a:p>
            <a:pPr lvl="0">
              <a:lnSpc>
                <a:spcPct val="107000"/>
              </a:lnSpc>
              <a:spcAft>
                <a:spcPts val="800"/>
              </a:spcAft>
              <a:buFont typeface="Wingdings" panose="05000000000000000000" pitchFamily="2" charset="2"/>
              <a:buChar char="Ø"/>
              <a:tabLst>
                <a:tab pos="457200" algn="l"/>
              </a:tabLst>
            </a:pPr>
            <a:r>
              <a:rPr lang="en-IN" b="1" dirty="0">
                <a:solidFill>
                  <a:srgbClr val="0E101A"/>
                </a:solidFill>
                <a:effectLst/>
                <a:ea typeface="Times New Roman" panose="02020603050405020304" pitchFamily="18" charset="0"/>
                <a:cs typeface="Times New Roman" panose="02020603050405020304" pitchFamily="18" charset="0"/>
              </a:rPr>
              <a:t>Note:</a:t>
            </a:r>
            <a:r>
              <a:rPr lang="en-IN" dirty="0">
                <a:solidFill>
                  <a:srgbClr val="0E101A"/>
                </a:solidFill>
                <a:effectLst/>
                <a:ea typeface="Times New Roman" panose="02020603050405020304" pitchFamily="18" charset="0"/>
                <a:cs typeface="Times New Roman" panose="02020603050405020304" pitchFamily="18" charset="0"/>
              </a:rPr>
              <a:t> pooling reduces only the height and the width of a feature map, not the depth (i.e., the number of channels). </a:t>
            </a:r>
          </a:p>
          <a:p>
            <a:pPr lvl="0">
              <a:lnSpc>
                <a:spcPct val="107000"/>
              </a:lnSpc>
              <a:spcAft>
                <a:spcPts val="800"/>
              </a:spcAft>
              <a:buFont typeface="Wingdings" panose="05000000000000000000" pitchFamily="2" charset="2"/>
              <a:buChar char="ü"/>
              <a:tabLst>
                <a:tab pos="457200" algn="l"/>
              </a:tabLst>
            </a:pPr>
            <a:r>
              <a:rPr lang="en-IN" u="sng" dirty="0">
                <a:solidFill>
                  <a:srgbClr val="0E101A"/>
                </a:solidFill>
                <a:effectLst/>
                <a:ea typeface="Times New Roman" panose="02020603050405020304" pitchFamily="18" charset="0"/>
                <a:cs typeface="Times New Roman" panose="02020603050405020304" pitchFamily="18" charset="0"/>
              </a:rPr>
              <a:t>convolutional neural networks </a:t>
            </a:r>
            <a:r>
              <a:rPr lang="en-IN" dirty="0">
                <a:solidFill>
                  <a:srgbClr val="0E101A"/>
                </a:solidFill>
                <a:effectLst/>
                <a:ea typeface="Times New Roman" panose="02020603050405020304" pitchFamily="18" charset="0"/>
                <a:cs typeface="Times New Roman" panose="02020603050405020304" pitchFamily="18" charset="0"/>
              </a:rPr>
              <a:t>and their common </a:t>
            </a:r>
            <a:r>
              <a:rPr lang="en-IN" b="1" dirty="0">
                <a:solidFill>
                  <a:srgbClr val="0E101A"/>
                </a:solidFill>
                <a:effectLst/>
                <a:ea typeface="Times New Roman" panose="02020603050405020304" pitchFamily="18" charset="0"/>
                <a:cs typeface="Times New Roman" panose="02020603050405020304" pitchFamily="18" charset="0"/>
              </a:rPr>
              <a:t>applications in computer vision</a:t>
            </a:r>
            <a:r>
              <a:rPr lang="en-IN" dirty="0">
                <a:solidFill>
                  <a:srgbClr val="0E101A"/>
                </a:solidFill>
                <a:effectLst/>
                <a:ea typeface="Times New Roman" panose="02020603050405020304" pitchFamily="18" charset="0"/>
                <a:cs typeface="Times New Roman" panose="02020603050405020304" pitchFamily="18" charset="0"/>
              </a:rPr>
              <a:t> such as image classification, object detection, etc. CNNs are not limited to images but can be extended to videos, text, audio etc. </a:t>
            </a:r>
            <a:endParaRPr lang="en-IN" dirty="0">
              <a:effectLst/>
              <a:ea typeface="Times New Roman" panose="02020603050405020304" pitchFamily="18" charset="0"/>
              <a:cs typeface="Times New Roman" panose="02020603050405020304" pitchFamily="18" charset="0"/>
            </a:endParaRPr>
          </a:p>
          <a:p>
            <a:endParaRPr lang="en-IN" dirty="0"/>
          </a:p>
        </p:txBody>
      </p:sp>
      <p:pic>
        <p:nvPicPr>
          <p:cNvPr id="4" name="Picture 2" descr="What is Deep Learning and its future scope - DigiLearnings">
            <a:extLst>
              <a:ext uri="{FF2B5EF4-FFF2-40B4-BE49-F238E27FC236}">
                <a16:creationId xmlns:a16="http://schemas.microsoft.com/office/drawing/2014/main" id="{B5FE2DA7-B44D-43A7-9B1E-475E96EF0F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nvolutional Neural Network (CNN) — Developing An Image Classifier In  Python Using TensorFlow | by Sayantini Deb | Edureka | Medium">
            <a:extLst>
              <a:ext uri="{FF2B5EF4-FFF2-40B4-BE49-F238E27FC236}">
                <a16:creationId xmlns:a16="http://schemas.microsoft.com/office/drawing/2014/main" id="{CFD5E866-7ACA-4BCB-B8BF-165B9747EE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86603"/>
            <a:ext cx="4164563" cy="1476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1601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D4E1-5276-4B49-92A5-8DF0CC61866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EA814A68-9EF8-4126-8DE6-E59778D6AC36}"/>
              </a:ext>
            </a:extLst>
          </p:cNvPr>
          <p:cNvSpPr>
            <a:spLocks noGrp="1"/>
          </p:cNvSpPr>
          <p:nvPr>
            <p:ph idx="1"/>
          </p:nvPr>
        </p:nvSpPr>
        <p:spPr>
          <a:xfrm>
            <a:off x="1097280" y="1845733"/>
            <a:ext cx="10058400" cy="4601720"/>
          </a:xfrm>
        </p:spPr>
        <p:txBody>
          <a:bodyPr>
            <a:normAutofit fontScale="92500" lnSpcReduction="10000"/>
          </a:bodyPr>
          <a:lstStyle/>
          <a:p>
            <a:pPr>
              <a:spcBef>
                <a:spcPts val="0"/>
              </a:spcBef>
              <a:spcAft>
                <a:spcPts val="0"/>
              </a:spcAft>
            </a:pPr>
            <a:r>
              <a:rPr lang="en-US" sz="2200" b="1" u="sng" dirty="0">
                <a:solidFill>
                  <a:srgbClr val="0E101A"/>
                </a:solidFill>
              </a:rPr>
              <a:t>P</a:t>
            </a:r>
            <a:r>
              <a:rPr lang="en-US" sz="2200" b="1" u="sng" dirty="0">
                <a:solidFill>
                  <a:srgbClr val="0E101A"/>
                </a:solidFill>
                <a:effectLst/>
              </a:rPr>
              <a:t>opular CNN architectures</a:t>
            </a:r>
            <a:r>
              <a:rPr lang="en-US" sz="2200" b="1" dirty="0">
                <a:solidFill>
                  <a:srgbClr val="0E101A"/>
                </a:solidFill>
                <a:effectLst/>
              </a:rPr>
              <a:t>:</a:t>
            </a:r>
            <a:r>
              <a:rPr lang="en-US" sz="2200" b="1" dirty="0">
                <a:solidFill>
                  <a:srgbClr val="0E101A"/>
                </a:solidFill>
              </a:rPr>
              <a:t> </a:t>
            </a:r>
          </a:p>
          <a:p>
            <a:pPr>
              <a:spcBef>
                <a:spcPts val="0"/>
              </a:spcBef>
              <a:spcAft>
                <a:spcPts val="0"/>
              </a:spcAft>
            </a:pPr>
            <a:endParaRPr lang="en-US" sz="2200" b="1" dirty="0">
              <a:solidFill>
                <a:srgbClr val="0E101A"/>
              </a:solidFill>
              <a:effectLst/>
            </a:endParaRPr>
          </a:p>
          <a:p>
            <a:pPr>
              <a:spcBef>
                <a:spcPts val="0"/>
              </a:spcBef>
              <a:spcAft>
                <a:spcPts val="0"/>
              </a:spcAft>
              <a:buFont typeface="Wingdings" panose="05000000000000000000" pitchFamily="2" charset="2"/>
              <a:buChar char="v"/>
            </a:pPr>
            <a:r>
              <a:rPr lang="en-US" sz="2200" dirty="0">
                <a:solidFill>
                  <a:srgbClr val="0E101A"/>
                </a:solidFill>
                <a:effectLst/>
              </a:rPr>
              <a:t>Most </a:t>
            </a:r>
            <a:r>
              <a:rPr lang="en-US" sz="2200" b="1" u="sng" dirty="0">
                <a:solidFill>
                  <a:srgbClr val="0E101A"/>
                </a:solidFill>
                <a:effectLst/>
              </a:rPr>
              <a:t>popular CNN architectures</a:t>
            </a:r>
            <a:r>
              <a:rPr lang="en-US" sz="2200" b="1" dirty="0">
                <a:solidFill>
                  <a:srgbClr val="0E101A"/>
                </a:solidFill>
                <a:effectLst/>
              </a:rPr>
              <a:t> </a:t>
            </a:r>
            <a:r>
              <a:rPr lang="en-US" sz="2200" dirty="0">
                <a:solidFill>
                  <a:srgbClr val="0E101A"/>
                </a:solidFill>
                <a:effectLst/>
              </a:rPr>
              <a:t>have set the benchmark for state-of-the-art results in computer vision tasks. Also achieved significantly better performance in the ImageNet competition over their predecessors. </a:t>
            </a:r>
          </a:p>
          <a:p>
            <a:pPr>
              <a:spcBef>
                <a:spcPts val="0"/>
              </a:spcBef>
              <a:spcAft>
                <a:spcPts val="0"/>
              </a:spcAft>
              <a:buFont typeface="Wingdings" panose="05000000000000000000" pitchFamily="2" charset="2"/>
              <a:buChar char="v"/>
            </a:pPr>
            <a:endParaRPr lang="en-US" sz="2200" dirty="0">
              <a:solidFill>
                <a:srgbClr val="0E101A"/>
              </a:solidFill>
              <a:effectLst/>
            </a:endParaRPr>
          </a:p>
          <a:p>
            <a:pPr>
              <a:spcBef>
                <a:spcPts val="0"/>
              </a:spcBef>
              <a:spcAft>
                <a:spcPts val="0"/>
              </a:spcAft>
              <a:buFont typeface="Wingdings" panose="05000000000000000000" pitchFamily="2" charset="2"/>
              <a:buChar char="v"/>
            </a:pPr>
            <a:r>
              <a:rPr lang="en-US" sz="2200" dirty="0">
                <a:solidFill>
                  <a:srgbClr val="0E101A"/>
                </a:solidFill>
                <a:effectLst/>
              </a:rPr>
              <a:t>Specifically, the architectures like </a:t>
            </a:r>
            <a:r>
              <a:rPr lang="en-US" sz="2200" b="1" dirty="0">
                <a:solidFill>
                  <a:srgbClr val="0E101A"/>
                </a:solidFill>
                <a:effectLst/>
              </a:rPr>
              <a:t>Alex Net, Google Net and Res Net</a:t>
            </a:r>
            <a:r>
              <a:rPr lang="en-US" sz="2200" dirty="0">
                <a:solidFill>
                  <a:srgbClr val="0E101A"/>
                </a:solidFill>
                <a:effectLst/>
              </a:rPr>
              <a:t>.</a:t>
            </a:r>
          </a:p>
          <a:p>
            <a:pPr>
              <a:spcBef>
                <a:spcPts val="0"/>
              </a:spcBef>
              <a:spcAft>
                <a:spcPts val="0"/>
              </a:spcAft>
            </a:pPr>
            <a:endParaRPr lang="en-US" sz="2200" dirty="0">
              <a:solidFill>
                <a:srgbClr val="0E101A"/>
              </a:solidFill>
            </a:endParaRPr>
          </a:p>
          <a:p>
            <a:pPr>
              <a:spcBef>
                <a:spcPts val="0"/>
              </a:spcBef>
              <a:spcAft>
                <a:spcPts val="0"/>
              </a:spcAft>
              <a:buFont typeface="Wingdings" panose="05000000000000000000" pitchFamily="2" charset="2"/>
              <a:buChar char="Ø"/>
            </a:pPr>
            <a:r>
              <a:rPr lang="en-US" sz="2200" u="sng" dirty="0">
                <a:solidFill>
                  <a:srgbClr val="0E101A"/>
                </a:solidFill>
              </a:rPr>
              <a:t>I</a:t>
            </a:r>
            <a:r>
              <a:rPr lang="en-US" sz="2200" u="sng" dirty="0">
                <a:solidFill>
                  <a:srgbClr val="0E101A"/>
                </a:solidFill>
                <a:effectLst/>
              </a:rPr>
              <a:t>mportant points:</a:t>
            </a:r>
          </a:p>
          <a:p>
            <a:pPr>
              <a:spcBef>
                <a:spcPts val="0"/>
              </a:spcBef>
              <a:spcAft>
                <a:spcPts val="0"/>
              </a:spcAft>
            </a:pPr>
            <a:endParaRPr lang="en-US" sz="2200" u="sng" dirty="0">
              <a:solidFill>
                <a:srgbClr val="0E101A"/>
              </a:solidFill>
              <a:effectLst/>
            </a:endParaRPr>
          </a:p>
          <a:p>
            <a:pPr>
              <a:spcBef>
                <a:spcPts val="0"/>
              </a:spcBef>
              <a:spcAft>
                <a:spcPts val="0"/>
              </a:spcAft>
              <a:buFont typeface="Wingdings" panose="05000000000000000000" pitchFamily="2" charset="2"/>
              <a:buChar char="v"/>
            </a:pPr>
            <a:r>
              <a:rPr lang="en-US" sz="2200" dirty="0">
                <a:solidFill>
                  <a:srgbClr val="0E101A"/>
                </a:solidFill>
                <a:effectLst/>
              </a:rPr>
              <a:t>The </a:t>
            </a:r>
            <a:r>
              <a:rPr lang="en-US" sz="2200" b="1" dirty="0">
                <a:solidFill>
                  <a:srgbClr val="0E101A"/>
                </a:solidFill>
                <a:effectLst/>
              </a:rPr>
              <a:t>depth</a:t>
            </a:r>
            <a:r>
              <a:rPr lang="en-US" sz="2200" dirty="0">
                <a:solidFill>
                  <a:srgbClr val="0E101A"/>
                </a:solidFill>
                <a:effectLst/>
              </a:rPr>
              <a:t> of the state-of-the-art neural networks has been</a:t>
            </a:r>
            <a:r>
              <a:rPr lang="en-US" sz="2200" b="1" dirty="0">
                <a:solidFill>
                  <a:srgbClr val="0E101A"/>
                </a:solidFill>
                <a:effectLst/>
              </a:rPr>
              <a:t> steadily increasing</a:t>
            </a:r>
            <a:r>
              <a:rPr lang="en-US" sz="2200" dirty="0">
                <a:solidFill>
                  <a:srgbClr val="0E101A"/>
                </a:solidFill>
                <a:effectLst/>
              </a:rPr>
              <a:t> (from Alex Net with 8 layers to ResNet with 152 layers).</a:t>
            </a:r>
          </a:p>
          <a:p>
            <a:pPr>
              <a:spcBef>
                <a:spcPts val="0"/>
              </a:spcBef>
              <a:spcAft>
                <a:spcPts val="0"/>
              </a:spcAft>
              <a:buFont typeface="Wingdings" panose="05000000000000000000" pitchFamily="2" charset="2"/>
              <a:buChar char="v"/>
            </a:pPr>
            <a:endParaRPr lang="en-US" sz="2200" dirty="0">
              <a:solidFill>
                <a:srgbClr val="0E101A"/>
              </a:solidFill>
              <a:effectLst/>
            </a:endParaRPr>
          </a:p>
          <a:p>
            <a:pPr>
              <a:spcBef>
                <a:spcPts val="0"/>
              </a:spcBef>
              <a:spcAft>
                <a:spcPts val="0"/>
              </a:spcAft>
              <a:buFont typeface="Wingdings" panose="05000000000000000000" pitchFamily="2" charset="2"/>
              <a:buChar char="v"/>
            </a:pPr>
            <a:r>
              <a:rPr lang="en-US" sz="2200" dirty="0">
                <a:solidFill>
                  <a:srgbClr val="0E101A"/>
                </a:solidFill>
                <a:effectLst/>
              </a:rPr>
              <a:t>Since these networks have been trained on millions of images, they are good at </a:t>
            </a:r>
            <a:r>
              <a:rPr lang="en-US" sz="2200" b="1" dirty="0">
                <a:solidFill>
                  <a:srgbClr val="0E101A"/>
                </a:solidFill>
                <a:effectLst/>
              </a:rPr>
              <a:t>extracting generic features</a:t>
            </a:r>
            <a:r>
              <a:rPr lang="en-US" sz="2200" dirty="0">
                <a:solidFill>
                  <a:srgbClr val="0E101A"/>
                </a:solidFill>
                <a:effectLst/>
              </a:rPr>
              <a:t> from a large variety of images. </a:t>
            </a:r>
          </a:p>
          <a:p>
            <a:pPr>
              <a:spcBef>
                <a:spcPts val="0"/>
              </a:spcBef>
              <a:spcAft>
                <a:spcPts val="0"/>
              </a:spcAft>
              <a:buFont typeface="Wingdings" panose="05000000000000000000" pitchFamily="2" charset="2"/>
              <a:buChar char="v"/>
            </a:pPr>
            <a:endParaRPr lang="en-US" sz="2200" dirty="0">
              <a:solidFill>
                <a:srgbClr val="0E101A"/>
              </a:solidFill>
            </a:endParaRPr>
          </a:p>
          <a:p>
            <a:pPr>
              <a:spcBef>
                <a:spcPts val="0"/>
              </a:spcBef>
              <a:spcAft>
                <a:spcPts val="0"/>
              </a:spcAft>
              <a:buFont typeface="Wingdings" panose="05000000000000000000" pitchFamily="2" charset="2"/>
              <a:buChar char="v"/>
            </a:pPr>
            <a:r>
              <a:rPr lang="en-US" sz="2200" dirty="0">
                <a:solidFill>
                  <a:srgbClr val="0E101A"/>
                </a:solidFill>
                <a:effectLst/>
              </a:rPr>
              <a:t>Thus, they are now commonly being used as commodities by deep learning practitioners around the world.</a:t>
            </a:r>
          </a:p>
          <a:p>
            <a:endParaRPr lang="en-IN" dirty="0"/>
          </a:p>
        </p:txBody>
      </p:sp>
      <p:pic>
        <p:nvPicPr>
          <p:cNvPr id="4" name="Picture 2" descr="What is Deep Learning and its future scope - DigiLearnings">
            <a:extLst>
              <a:ext uri="{FF2B5EF4-FFF2-40B4-BE49-F238E27FC236}">
                <a16:creationId xmlns:a16="http://schemas.microsoft.com/office/drawing/2014/main" id="{4F7B901C-521E-43F7-B680-0841553F3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nvolutional Neural Network (CNN) — Developing An Image Classifier In  Python Using TensorFlow | by Sayantini Deb | Edureka | Medium">
            <a:extLst>
              <a:ext uri="{FF2B5EF4-FFF2-40B4-BE49-F238E27FC236}">
                <a16:creationId xmlns:a16="http://schemas.microsoft.com/office/drawing/2014/main" id="{67FCF3ED-4D14-4EC8-9FE6-7C428A925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86603"/>
            <a:ext cx="4164563" cy="1476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8714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3B6AC-8696-42ED-B133-26A3E3B7AD1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6C91CAA8-6571-46C8-917E-B57ECEE4DC70}"/>
              </a:ext>
            </a:extLst>
          </p:cNvPr>
          <p:cNvSpPr>
            <a:spLocks noGrp="1"/>
          </p:cNvSpPr>
          <p:nvPr>
            <p:ph idx="1"/>
          </p:nvPr>
        </p:nvSpPr>
        <p:spPr>
          <a:xfrm>
            <a:off x="1097280" y="1845734"/>
            <a:ext cx="10058400" cy="4499082"/>
          </a:xfrm>
        </p:spPr>
        <p:txBody>
          <a:bodyPr/>
          <a:lstStyle/>
          <a:p>
            <a:pPr>
              <a:spcBef>
                <a:spcPts val="0"/>
              </a:spcBef>
              <a:spcAft>
                <a:spcPts val="0"/>
              </a:spcAft>
              <a:buFont typeface="Wingdings" panose="05000000000000000000" pitchFamily="2" charset="2"/>
              <a:buChar char="v"/>
            </a:pPr>
            <a:r>
              <a:rPr lang="en-US" dirty="0">
                <a:solidFill>
                  <a:srgbClr val="0E101A"/>
                </a:solidFill>
                <a:effectLst/>
              </a:rPr>
              <a:t>The </a:t>
            </a:r>
            <a:r>
              <a:rPr lang="en-US" b="1" dirty="0">
                <a:solidFill>
                  <a:srgbClr val="0E101A"/>
                </a:solidFill>
                <a:effectLst/>
              </a:rPr>
              <a:t>Alex Net</a:t>
            </a:r>
            <a:r>
              <a:rPr lang="en-US" dirty="0">
                <a:solidFill>
                  <a:srgbClr val="0E101A"/>
                </a:solidFill>
                <a:effectLst/>
              </a:rPr>
              <a:t> was one of the very first architectures to achieve extraordinary results in the ImageNet competition (with about a 17% error rate).</a:t>
            </a:r>
          </a:p>
          <a:p>
            <a:pPr>
              <a:spcBef>
                <a:spcPts val="0"/>
              </a:spcBef>
              <a:spcAft>
                <a:spcPts val="0"/>
              </a:spcAft>
              <a:buFont typeface="Wingdings" panose="05000000000000000000" pitchFamily="2" charset="2"/>
              <a:buChar char="v"/>
            </a:pPr>
            <a:endParaRPr lang="en-US" dirty="0">
              <a:solidFill>
                <a:srgbClr val="0E101A"/>
              </a:solidFill>
            </a:endParaRPr>
          </a:p>
          <a:p>
            <a:pPr>
              <a:spcBef>
                <a:spcPts val="0"/>
              </a:spcBef>
              <a:spcAft>
                <a:spcPts val="0"/>
              </a:spcAft>
              <a:buFont typeface="Wingdings" panose="05000000000000000000" pitchFamily="2" charset="2"/>
              <a:buChar char="v"/>
            </a:pPr>
            <a:r>
              <a:rPr lang="en-US" dirty="0">
                <a:solidFill>
                  <a:srgbClr val="0E101A"/>
                </a:solidFill>
                <a:effectLst/>
              </a:rPr>
              <a:t> It had used </a:t>
            </a:r>
            <a:r>
              <a:rPr lang="en-US" b="1" dirty="0">
                <a:solidFill>
                  <a:srgbClr val="0E101A"/>
                </a:solidFill>
                <a:effectLst/>
              </a:rPr>
              <a:t>8 layers</a:t>
            </a:r>
            <a:r>
              <a:rPr lang="en-US" dirty="0">
                <a:solidFill>
                  <a:srgbClr val="0E101A"/>
                </a:solidFill>
                <a:effectLst/>
              </a:rPr>
              <a:t> (5 convolutional and 3 fully connected).</a:t>
            </a:r>
          </a:p>
          <a:p>
            <a:pPr>
              <a:spcBef>
                <a:spcPts val="0"/>
              </a:spcBef>
              <a:spcAft>
                <a:spcPts val="0"/>
              </a:spcAft>
              <a:buFont typeface="Wingdings" panose="05000000000000000000" pitchFamily="2" charset="2"/>
              <a:buChar char="v"/>
            </a:pPr>
            <a:endParaRPr lang="en-US" dirty="0">
              <a:solidFill>
                <a:srgbClr val="0E101A"/>
              </a:solidFill>
            </a:endParaRPr>
          </a:p>
          <a:p>
            <a:pPr>
              <a:spcBef>
                <a:spcPts val="0"/>
              </a:spcBef>
              <a:spcAft>
                <a:spcPts val="0"/>
              </a:spcAft>
              <a:buFont typeface="Wingdings" panose="05000000000000000000" pitchFamily="2" charset="2"/>
              <a:buChar char="v"/>
            </a:pPr>
            <a:r>
              <a:rPr lang="en-US" dirty="0">
                <a:solidFill>
                  <a:srgbClr val="0E101A"/>
                </a:solidFill>
                <a:effectLst/>
              </a:rPr>
              <a:t> One distinct feature of Alex Net was that it had used various </a:t>
            </a:r>
            <a:r>
              <a:rPr lang="en-US" b="1" dirty="0">
                <a:solidFill>
                  <a:srgbClr val="0E101A"/>
                </a:solidFill>
                <a:effectLst/>
              </a:rPr>
              <a:t>kernels of large sizes</a:t>
            </a:r>
            <a:r>
              <a:rPr lang="en-US" dirty="0">
                <a:solidFill>
                  <a:srgbClr val="0E101A"/>
                </a:solidFill>
                <a:effectLst/>
              </a:rPr>
              <a:t> such as (11, 11), (5, 5), etc. </a:t>
            </a:r>
          </a:p>
          <a:p>
            <a:pPr>
              <a:spcBef>
                <a:spcPts val="0"/>
              </a:spcBef>
              <a:spcAft>
                <a:spcPts val="0"/>
              </a:spcAft>
              <a:buFont typeface="Wingdings" panose="05000000000000000000" pitchFamily="2" charset="2"/>
              <a:buChar char="v"/>
            </a:pPr>
            <a:endParaRPr lang="en-US" dirty="0">
              <a:solidFill>
                <a:srgbClr val="0E101A"/>
              </a:solidFill>
            </a:endParaRPr>
          </a:p>
          <a:p>
            <a:pPr>
              <a:spcBef>
                <a:spcPts val="0"/>
              </a:spcBef>
              <a:spcAft>
                <a:spcPts val="0"/>
              </a:spcAft>
              <a:buFont typeface="Wingdings" panose="05000000000000000000" pitchFamily="2" charset="2"/>
              <a:buChar char="v"/>
            </a:pPr>
            <a:r>
              <a:rPr lang="en-US" dirty="0">
                <a:solidFill>
                  <a:srgbClr val="0E101A"/>
                </a:solidFill>
                <a:effectLst/>
              </a:rPr>
              <a:t>Also, Alex Net was the first to use dropouts, which were quite recent back then.</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 VGGNet has used </a:t>
            </a:r>
            <a:r>
              <a:rPr lang="en-US" b="1" dirty="0">
                <a:solidFill>
                  <a:srgbClr val="0E101A"/>
                </a:solidFill>
                <a:effectLst/>
              </a:rPr>
              <a:t>all filters of the same size</a:t>
            </a:r>
            <a:r>
              <a:rPr lang="en-US" dirty="0">
                <a:solidFill>
                  <a:srgbClr val="0E101A"/>
                </a:solidFill>
                <a:effectLst/>
              </a:rPr>
              <a:t> (3, 3) and had more layers (The VGG-16 had 16 layers with trainable weights, VGG-19 had 19</a:t>
            </a:r>
            <a:r>
              <a:rPr lang="en-US" b="1" dirty="0">
                <a:solidFill>
                  <a:srgbClr val="0E101A"/>
                </a:solidFill>
                <a:effectLst/>
              </a:rPr>
              <a:t> </a:t>
            </a:r>
            <a:r>
              <a:rPr lang="en-US" dirty="0">
                <a:solidFill>
                  <a:srgbClr val="0E101A"/>
                </a:solidFill>
                <a:effectLst/>
              </a:rPr>
              <a:t>layers etc.). </a:t>
            </a:r>
          </a:p>
          <a:p>
            <a:pPr>
              <a:spcBef>
                <a:spcPts val="0"/>
              </a:spcBef>
              <a:spcAft>
                <a:spcPts val="0"/>
              </a:spcAft>
              <a:buFont typeface="Wingdings" panose="05000000000000000000" pitchFamily="2" charset="2"/>
              <a:buChar char="v"/>
            </a:pPr>
            <a:endParaRPr lang="en-US" dirty="0">
              <a:solidFill>
                <a:srgbClr val="0E101A"/>
              </a:solidFill>
            </a:endParaRPr>
          </a:p>
          <a:p>
            <a:pPr>
              <a:spcBef>
                <a:spcPts val="0"/>
              </a:spcBef>
              <a:spcAft>
                <a:spcPts val="0"/>
              </a:spcAft>
              <a:buFont typeface="Wingdings" panose="05000000000000000000" pitchFamily="2" charset="2"/>
              <a:buChar char="v"/>
            </a:pPr>
            <a:r>
              <a:rPr lang="en-US" dirty="0">
                <a:solidFill>
                  <a:srgbClr val="0E101A"/>
                </a:solidFill>
                <a:effectLst/>
              </a:rPr>
              <a:t>The VGGNet had succeeded Alex Net in the ImageNet challenge by reducing the error rate from about 17% to less than 8%.</a:t>
            </a:r>
          </a:p>
          <a:p>
            <a:endParaRPr lang="en-IN" dirty="0"/>
          </a:p>
        </p:txBody>
      </p:sp>
      <p:pic>
        <p:nvPicPr>
          <p:cNvPr id="4" name="Picture 2" descr="What is Deep Learning and its future scope - DigiLearnings">
            <a:extLst>
              <a:ext uri="{FF2B5EF4-FFF2-40B4-BE49-F238E27FC236}">
                <a16:creationId xmlns:a16="http://schemas.microsoft.com/office/drawing/2014/main" id="{61A2CDA3-0C6D-4C80-87B5-3E45D355F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nvolutional Neural Network (CNN) — Developing An Image Classifier In  Python Using TensorFlow | by Sayantini Deb | Edureka | Medium">
            <a:extLst>
              <a:ext uri="{FF2B5EF4-FFF2-40B4-BE49-F238E27FC236}">
                <a16:creationId xmlns:a16="http://schemas.microsoft.com/office/drawing/2014/main" id="{5E555FC2-2100-4CE0-A552-633F0C7AB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86603"/>
            <a:ext cx="4164563" cy="1476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528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60BDC7-5593-4788-85CB-C05BD29810B2}"/>
              </a:ext>
            </a:extLst>
          </p:cNvPr>
          <p:cNvSpPr>
            <a:spLocks noGrp="1"/>
          </p:cNvSpPr>
          <p:nvPr>
            <p:ph type="title"/>
          </p:nvPr>
        </p:nvSpPr>
        <p:spPr/>
        <p:txBody>
          <a:bodyPr/>
          <a:lstStyle/>
          <a:p>
            <a:endParaRPr lang="en-IN" dirty="0"/>
          </a:p>
        </p:txBody>
      </p:sp>
      <p:sp>
        <p:nvSpPr>
          <p:cNvPr id="5" name="Content Placeholder 4">
            <a:extLst>
              <a:ext uri="{FF2B5EF4-FFF2-40B4-BE49-F238E27FC236}">
                <a16:creationId xmlns:a16="http://schemas.microsoft.com/office/drawing/2014/main" id="{E5785E52-6569-4358-B37E-BD7233F75AB7}"/>
              </a:ext>
            </a:extLst>
          </p:cNvPr>
          <p:cNvSpPr>
            <a:spLocks noGrp="1"/>
          </p:cNvSpPr>
          <p:nvPr>
            <p:ph sz="half" idx="1"/>
          </p:nvPr>
        </p:nvSpPr>
        <p:spPr>
          <a:xfrm>
            <a:off x="1097279" y="1845734"/>
            <a:ext cx="4937760" cy="4489752"/>
          </a:xfrm>
        </p:spPr>
        <p:txBody>
          <a:bodyPr>
            <a:normAutofit/>
          </a:bodyPr>
          <a:lstStyle/>
          <a:p>
            <a:pPr>
              <a:spcBef>
                <a:spcPts val="0"/>
              </a:spcBef>
              <a:spcAft>
                <a:spcPts val="0"/>
              </a:spcAft>
              <a:buFont typeface="Wingdings" panose="05000000000000000000" pitchFamily="2" charset="2"/>
              <a:buChar char="v"/>
            </a:pPr>
            <a:r>
              <a:rPr lang="en-US" dirty="0">
                <a:solidFill>
                  <a:srgbClr val="0E101A"/>
                </a:solidFill>
                <a:effectLst/>
              </a:rPr>
              <a:t>Because of the lack of good computing hardware, it was trained on </a:t>
            </a:r>
            <a:r>
              <a:rPr lang="en-US" b="1" dirty="0">
                <a:solidFill>
                  <a:srgbClr val="0E101A"/>
                </a:solidFill>
                <a:effectLst/>
              </a:rPr>
              <a:t>smaller GPUs</a:t>
            </a:r>
            <a:r>
              <a:rPr lang="en-US" dirty="0">
                <a:solidFill>
                  <a:srgbClr val="0E101A"/>
                </a:solidFill>
                <a:effectLst/>
              </a:rPr>
              <a:t> (with only 3 GB of RAM). </a:t>
            </a:r>
          </a:p>
          <a:p>
            <a:pPr>
              <a:spcBef>
                <a:spcPts val="0"/>
              </a:spcBef>
              <a:spcAft>
                <a:spcPts val="0"/>
              </a:spcAft>
              <a:buFont typeface="Wingdings" panose="05000000000000000000" pitchFamily="2" charset="2"/>
              <a:buChar char="v"/>
            </a:pPr>
            <a:endParaRPr lang="en-US" dirty="0">
              <a:solidFill>
                <a:srgbClr val="0E101A"/>
              </a:solidFill>
            </a:endParaRPr>
          </a:p>
          <a:p>
            <a:pPr>
              <a:spcBef>
                <a:spcPts val="0"/>
              </a:spcBef>
              <a:spcAft>
                <a:spcPts val="0"/>
              </a:spcAft>
              <a:buFont typeface="Wingdings" panose="05000000000000000000" pitchFamily="2" charset="2"/>
              <a:buChar char="v"/>
            </a:pPr>
            <a:r>
              <a:rPr lang="en-US" dirty="0">
                <a:solidFill>
                  <a:srgbClr val="0E101A"/>
                </a:solidFill>
                <a:effectLst/>
              </a:rPr>
              <a:t>Thus, the training was </a:t>
            </a:r>
            <a:r>
              <a:rPr lang="en-US" b="1" dirty="0">
                <a:solidFill>
                  <a:srgbClr val="0E101A"/>
                </a:solidFill>
                <a:effectLst/>
              </a:rPr>
              <a:t>distributed across two GPUs</a:t>
            </a:r>
            <a:r>
              <a:rPr lang="en-US" dirty="0">
                <a:solidFill>
                  <a:srgbClr val="0E101A"/>
                </a:solidFill>
                <a:effectLst/>
              </a:rPr>
              <a:t> in parallel (figure shown below).</a:t>
            </a:r>
          </a:p>
          <a:p>
            <a:pPr>
              <a:spcBef>
                <a:spcPts val="0"/>
              </a:spcBef>
              <a:spcAft>
                <a:spcPts val="0"/>
              </a:spcAft>
              <a:buFont typeface="Wingdings" panose="05000000000000000000" pitchFamily="2" charset="2"/>
              <a:buChar char="v"/>
            </a:pPr>
            <a:endParaRPr lang="en-US" dirty="0">
              <a:solidFill>
                <a:srgbClr val="0E101A"/>
              </a:solidFill>
            </a:endParaRPr>
          </a:p>
          <a:p>
            <a:pPr>
              <a:spcBef>
                <a:spcPts val="0"/>
              </a:spcBef>
              <a:spcAft>
                <a:spcPts val="0"/>
              </a:spcAft>
              <a:buFont typeface="Wingdings" panose="05000000000000000000" pitchFamily="2" charset="2"/>
              <a:buChar char="v"/>
            </a:pPr>
            <a:r>
              <a:rPr lang="en-US" dirty="0">
                <a:solidFill>
                  <a:srgbClr val="0E101A"/>
                </a:solidFill>
                <a:effectLst/>
              </a:rPr>
              <a:t> Alex Net was also the first architecture to use the ReLU activation heavily.</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The key idea in moving from Alex Net to VGGNet was to </a:t>
            </a:r>
            <a:r>
              <a:rPr lang="en-US" b="1" dirty="0">
                <a:solidFill>
                  <a:srgbClr val="0E101A"/>
                </a:solidFill>
                <a:effectLst/>
              </a:rPr>
              <a:t>increase the depth</a:t>
            </a:r>
            <a:r>
              <a:rPr lang="en-US" dirty="0">
                <a:solidFill>
                  <a:srgbClr val="0E101A"/>
                </a:solidFill>
                <a:effectLst/>
              </a:rPr>
              <a:t> of the network by using </a:t>
            </a:r>
            <a:r>
              <a:rPr lang="en-US" b="1" dirty="0">
                <a:solidFill>
                  <a:srgbClr val="0E101A"/>
                </a:solidFill>
                <a:effectLst/>
              </a:rPr>
              <a:t>smaller filters. </a:t>
            </a:r>
          </a:p>
          <a:p>
            <a:pPr>
              <a:spcBef>
                <a:spcPts val="0"/>
              </a:spcBef>
              <a:spcAft>
                <a:spcPts val="0"/>
              </a:spcAft>
              <a:buFont typeface="Wingdings" panose="05000000000000000000" pitchFamily="2" charset="2"/>
              <a:buChar char="v"/>
            </a:pPr>
            <a:endParaRPr lang="en-US" b="1" dirty="0">
              <a:solidFill>
                <a:srgbClr val="0E101A"/>
              </a:solidFill>
            </a:endParaRPr>
          </a:p>
          <a:p>
            <a:pPr>
              <a:spcBef>
                <a:spcPts val="0"/>
              </a:spcBef>
              <a:spcAft>
                <a:spcPts val="0"/>
              </a:spcAft>
              <a:buFont typeface="Wingdings" panose="05000000000000000000" pitchFamily="2" charset="2"/>
              <a:buChar char="v"/>
            </a:pPr>
            <a:r>
              <a:rPr lang="en-US" b="1" dirty="0">
                <a:solidFill>
                  <a:srgbClr val="0E101A"/>
                </a:solidFill>
              </a:rPr>
              <a:t>VGG net </a:t>
            </a:r>
            <a:r>
              <a:rPr lang="en-US" dirty="0">
                <a:solidFill>
                  <a:srgbClr val="0E101A"/>
                </a:solidFill>
                <a:effectLst/>
              </a:rPr>
              <a:t>use a smaller filter of size (3, 3) instead of larger ones such as (5, 5) or (7, 7).</a:t>
            </a:r>
          </a:p>
          <a:p>
            <a:endParaRPr lang="en-IN" dirty="0"/>
          </a:p>
        </p:txBody>
      </p:sp>
      <p:pic>
        <p:nvPicPr>
          <p:cNvPr id="1026" name="Picture 2" descr="AlexNet">
            <a:extLst>
              <a:ext uri="{FF2B5EF4-FFF2-40B4-BE49-F238E27FC236}">
                <a16:creationId xmlns:a16="http://schemas.microsoft.com/office/drawing/2014/main" id="{FE6647C0-2E2C-492A-9C64-C7226D356B5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18238" y="1912776"/>
            <a:ext cx="4937125" cy="40028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hat is Deep Learning and its future scope - DigiLearnings">
            <a:extLst>
              <a:ext uri="{FF2B5EF4-FFF2-40B4-BE49-F238E27FC236}">
                <a16:creationId xmlns:a16="http://schemas.microsoft.com/office/drawing/2014/main" id="{9B9A89B2-9A5D-4294-B29D-62C36EC05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onvolutional Neural Network (CNN) — Developing An Image Classifier In  Python Using TensorFlow | by Sayantini Deb | Edureka | Medium">
            <a:extLst>
              <a:ext uri="{FF2B5EF4-FFF2-40B4-BE49-F238E27FC236}">
                <a16:creationId xmlns:a16="http://schemas.microsoft.com/office/drawing/2014/main" id="{1A7A5B1D-74F1-4A3A-859D-2305ACA28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286603"/>
            <a:ext cx="4164563" cy="1476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597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3A80B2D-D3F4-4305-97DD-2AFE8A8F670F}"/>
              </a:ext>
            </a:extLst>
          </p:cNvPr>
          <p:cNvSpPr>
            <a:spLocks noGrp="1"/>
          </p:cNvSpPr>
          <p:nvPr>
            <p:ph type="title"/>
          </p:nvPr>
        </p:nvSpPr>
        <p:spPr/>
        <p:txBody>
          <a:bodyPr/>
          <a:lstStyle/>
          <a:p>
            <a:endParaRPr lang="en-IN" dirty="0"/>
          </a:p>
        </p:txBody>
      </p:sp>
      <p:sp>
        <p:nvSpPr>
          <p:cNvPr id="10" name="Content Placeholder 9">
            <a:extLst>
              <a:ext uri="{FF2B5EF4-FFF2-40B4-BE49-F238E27FC236}">
                <a16:creationId xmlns:a16="http://schemas.microsoft.com/office/drawing/2014/main" id="{8FBD966F-10D4-4722-B0CB-AF52E1AF8B6C}"/>
              </a:ext>
            </a:extLst>
          </p:cNvPr>
          <p:cNvSpPr>
            <a:spLocks noGrp="1"/>
          </p:cNvSpPr>
          <p:nvPr>
            <p:ph sz="half" idx="1"/>
          </p:nvPr>
        </p:nvSpPr>
        <p:spPr>
          <a:xfrm>
            <a:off x="1097278" y="1845733"/>
            <a:ext cx="5717607" cy="4415107"/>
          </a:xfrm>
        </p:spPr>
        <p:txBody>
          <a:bodyPr>
            <a:normAutofit lnSpcReduction="10000"/>
          </a:bodyPr>
          <a:lstStyle/>
          <a:p>
            <a:pPr>
              <a:spcBef>
                <a:spcPts val="0"/>
              </a:spcBef>
              <a:spcAft>
                <a:spcPts val="0"/>
              </a:spcAft>
            </a:pPr>
            <a:r>
              <a:rPr lang="en-US" b="1" u="sng" dirty="0">
                <a:solidFill>
                  <a:srgbClr val="0E101A"/>
                </a:solidFill>
                <a:effectLst/>
              </a:rPr>
              <a:t>Google Net:</a:t>
            </a:r>
          </a:p>
          <a:p>
            <a:pPr>
              <a:spcBef>
                <a:spcPts val="0"/>
              </a:spcBef>
              <a:spcAft>
                <a:spcPts val="0"/>
              </a:spcAft>
            </a:pPr>
            <a:endParaRPr lang="en-US" u="sng"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After VGGNet, the next big innovation was the </a:t>
            </a:r>
            <a:r>
              <a:rPr lang="en-US" b="1" dirty="0">
                <a:solidFill>
                  <a:srgbClr val="0E101A"/>
                </a:solidFill>
                <a:effectLst/>
              </a:rPr>
              <a:t>Google Net.</a:t>
            </a:r>
          </a:p>
          <a:p>
            <a:pPr>
              <a:spcBef>
                <a:spcPts val="0"/>
              </a:spcBef>
              <a:spcAft>
                <a:spcPts val="0"/>
              </a:spcAft>
              <a:buFont typeface="Wingdings" panose="05000000000000000000" pitchFamily="2" charset="2"/>
              <a:buChar char="v"/>
            </a:pPr>
            <a:endParaRPr lang="en-US" b="1" dirty="0">
              <a:solidFill>
                <a:srgbClr val="0E101A"/>
              </a:solidFill>
            </a:endParaRPr>
          </a:p>
          <a:p>
            <a:pPr>
              <a:spcBef>
                <a:spcPts val="0"/>
              </a:spcBef>
              <a:spcAft>
                <a:spcPts val="0"/>
              </a:spcAft>
              <a:buFont typeface="Wingdings" panose="05000000000000000000" pitchFamily="2" charset="2"/>
              <a:buChar char="v"/>
            </a:pPr>
            <a:r>
              <a:rPr lang="en-US" b="1" dirty="0">
                <a:solidFill>
                  <a:srgbClr val="0E101A"/>
                </a:solidFill>
                <a:effectLst/>
              </a:rPr>
              <a:t>Google Net  </a:t>
            </a:r>
            <a:r>
              <a:rPr lang="en-US" dirty="0">
                <a:solidFill>
                  <a:srgbClr val="0E101A"/>
                </a:solidFill>
                <a:effectLst/>
              </a:rPr>
              <a:t>had won the ILSVRC’14 challenge with an error rate of about 6.7%.</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Unlike the previous innovations, which had tried to increase the model capacity by adding more layers, reducing the filter size etc. (such as from Alex Net to VGGNet)</a:t>
            </a:r>
          </a:p>
          <a:p>
            <a:pPr>
              <a:spcBef>
                <a:spcPts val="0"/>
              </a:spcBef>
              <a:spcAft>
                <a:spcPts val="0"/>
              </a:spcAft>
              <a:buFont typeface="Wingdings" panose="05000000000000000000" pitchFamily="2" charset="2"/>
              <a:buChar char="v"/>
            </a:pPr>
            <a:endParaRPr lang="en-US" dirty="0">
              <a:solidFill>
                <a:srgbClr val="0E101A"/>
              </a:solidFill>
            </a:endParaRPr>
          </a:p>
          <a:p>
            <a:pPr>
              <a:spcBef>
                <a:spcPts val="0"/>
              </a:spcBef>
              <a:spcAft>
                <a:spcPts val="0"/>
              </a:spcAft>
              <a:buFont typeface="Wingdings" panose="05000000000000000000" pitchFamily="2" charset="2"/>
              <a:buChar char="v"/>
            </a:pPr>
            <a:r>
              <a:rPr lang="en-US" dirty="0">
                <a:solidFill>
                  <a:srgbClr val="0E101A"/>
                </a:solidFill>
                <a:effectLst/>
              </a:rPr>
              <a:t>Google Net had increased the depth using a new type of convolution technique using the </a:t>
            </a:r>
            <a:r>
              <a:rPr lang="en-US" b="1" dirty="0">
                <a:solidFill>
                  <a:srgbClr val="0E101A"/>
                </a:solidFill>
                <a:effectLst/>
              </a:rPr>
              <a:t>Inception module.</a:t>
            </a:r>
            <a:endParaRPr lang="en-US" dirty="0">
              <a:solidFill>
                <a:srgbClr val="0E101A"/>
              </a:solidFill>
              <a:effectLst/>
            </a:endParaRPr>
          </a:p>
          <a:p>
            <a:endParaRPr lang="en-IN" dirty="0"/>
          </a:p>
        </p:txBody>
      </p:sp>
      <p:pic>
        <p:nvPicPr>
          <p:cNvPr id="2050" name="Picture 2" descr="inception cell">
            <a:extLst>
              <a:ext uri="{FF2B5EF4-FFF2-40B4-BE49-F238E27FC236}">
                <a16:creationId xmlns:a16="http://schemas.microsoft.com/office/drawing/2014/main" id="{D597AFA9-7E3C-4A1D-870B-72438652DFD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14886" y="2209589"/>
            <a:ext cx="4429125" cy="32956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What is Deep Learning and its future scope - DigiLearnings">
            <a:extLst>
              <a:ext uri="{FF2B5EF4-FFF2-40B4-BE49-F238E27FC236}">
                <a16:creationId xmlns:a16="http://schemas.microsoft.com/office/drawing/2014/main" id="{C33F8125-B7F1-4397-8C11-EA57C1A75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onvolutional Neural Network (CNN) — Developing An Image Classifier In  Python Using TensorFlow | by Sayantini Deb | Edureka | Medium">
            <a:extLst>
              <a:ext uri="{FF2B5EF4-FFF2-40B4-BE49-F238E27FC236}">
                <a16:creationId xmlns:a16="http://schemas.microsoft.com/office/drawing/2014/main" id="{84AAED9F-EED9-4611-B5B2-DC80B7FA3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286603"/>
            <a:ext cx="4164563" cy="1476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125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4174-6499-4C81-95F2-53D33A488726}"/>
              </a:ext>
            </a:extLst>
          </p:cNvPr>
          <p:cNvSpPr>
            <a:spLocks noGrp="1"/>
          </p:cNvSpPr>
          <p:nvPr>
            <p:ph type="title"/>
          </p:nvPr>
        </p:nvSpPr>
        <p:spPr/>
        <p:txBody>
          <a:bodyPr/>
          <a:lstStyle/>
          <a:p>
            <a:endParaRPr lang="en-IN" dirty="0"/>
          </a:p>
        </p:txBody>
      </p:sp>
      <p:pic>
        <p:nvPicPr>
          <p:cNvPr id="4098" name="Picture 2" descr="inception-model">
            <a:extLst>
              <a:ext uri="{FF2B5EF4-FFF2-40B4-BE49-F238E27FC236}">
                <a16:creationId xmlns:a16="http://schemas.microsoft.com/office/drawing/2014/main" id="{F2418F21-7A64-411B-83CD-4A7A38556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828799"/>
            <a:ext cx="10058400" cy="44320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What is Deep Learning and its future scope - DigiLearnings">
            <a:extLst>
              <a:ext uri="{FF2B5EF4-FFF2-40B4-BE49-F238E27FC236}">
                <a16:creationId xmlns:a16="http://schemas.microsoft.com/office/drawing/2014/main" id="{C229CC70-6784-4037-B851-AA4B08D8DF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onvolutional Neural Network (CNN) — Developing An Image Classifier In  Python Using TensorFlow | by Sayantini Deb | Edureka | Medium">
            <a:extLst>
              <a:ext uri="{FF2B5EF4-FFF2-40B4-BE49-F238E27FC236}">
                <a16:creationId xmlns:a16="http://schemas.microsoft.com/office/drawing/2014/main" id="{6BC093A6-FFD1-4B16-8DE5-8C9BB8ADEA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286603"/>
            <a:ext cx="4164563" cy="1476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5432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C1FA8-12E4-49A9-8759-38940B8475B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60C2BC63-B2EE-4E35-AD77-C40F8A3151FE}"/>
              </a:ext>
            </a:extLst>
          </p:cNvPr>
          <p:cNvSpPr>
            <a:spLocks noGrp="1"/>
          </p:cNvSpPr>
          <p:nvPr>
            <p:ph idx="1"/>
          </p:nvPr>
        </p:nvSpPr>
        <p:spPr>
          <a:xfrm>
            <a:off x="1097280" y="1845733"/>
            <a:ext cx="10058400" cy="4564397"/>
          </a:xfrm>
        </p:spPr>
        <p:txBody>
          <a:bodyPr>
            <a:normAutofit lnSpcReduction="10000"/>
          </a:bodyPr>
          <a:lstStyle/>
          <a:p>
            <a:pPr>
              <a:spcBef>
                <a:spcPts val="0"/>
              </a:spcBef>
              <a:spcAft>
                <a:spcPts val="0"/>
              </a:spcAft>
            </a:pPr>
            <a:r>
              <a:rPr lang="en-US" b="1" u="sng" dirty="0">
                <a:solidFill>
                  <a:srgbClr val="0E101A"/>
                </a:solidFill>
                <a:effectLst/>
              </a:rPr>
              <a:t>Google Net</a:t>
            </a:r>
            <a:r>
              <a:rPr lang="en-US" b="1" dirty="0">
                <a:solidFill>
                  <a:srgbClr val="0E101A"/>
                </a:solidFill>
                <a:effectLst/>
              </a:rPr>
              <a:t>: </a:t>
            </a:r>
            <a:r>
              <a:rPr lang="en-US" dirty="0">
                <a:solidFill>
                  <a:srgbClr val="0E101A"/>
                </a:solidFill>
                <a:effectLst/>
              </a:rPr>
              <a:t>To save computation, 1x1 convolutions are used to reduce the input channel depth.</a:t>
            </a:r>
          </a:p>
          <a:p>
            <a:pPr>
              <a:spcBef>
                <a:spcPts val="0"/>
              </a:spcBef>
              <a:spcAft>
                <a:spcPts val="0"/>
              </a:spcAft>
            </a:pPr>
            <a:endParaRPr lang="en-US" dirty="0">
              <a:solidFill>
                <a:srgbClr val="0E101A"/>
              </a:solidFill>
            </a:endParaRPr>
          </a:p>
          <a:p>
            <a:pPr>
              <a:spcBef>
                <a:spcPts val="0"/>
              </a:spcBef>
              <a:spcAft>
                <a:spcPts val="0"/>
              </a:spcAft>
              <a:buFont typeface="Wingdings" panose="05000000000000000000" pitchFamily="2" charset="2"/>
              <a:buChar char="v"/>
            </a:pPr>
            <a:r>
              <a:rPr lang="en-US" dirty="0">
                <a:solidFill>
                  <a:srgbClr val="0E101A"/>
                </a:solidFill>
                <a:effectLst/>
              </a:rPr>
              <a:t> For each cell, we learn a set of 1x1, 3x3, and 5x5 filters which can learn to extract features at different scales from the input.</a:t>
            </a:r>
          </a:p>
          <a:p>
            <a:pPr marL="0" indent="0">
              <a:spcBef>
                <a:spcPts val="0"/>
              </a:spcBef>
              <a:spcAft>
                <a:spcPts val="0"/>
              </a:spcAft>
              <a:buNone/>
            </a:pPr>
            <a:endParaRPr lang="en-US" dirty="0">
              <a:solidFill>
                <a:srgbClr val="0E101A"/>
              </a:solidFill>
            </a:endParaRPr>
          </a:p>
          <a:p>
            <a:pPr>
              <a:spcBef>
                <a:spcPts val="0"/>
              </a:spcBef>
              <a:spcAft>
                <a:spcPts val="0"/>
              </a:spcAft>
              <a:buFont typeface="Wingdings" panose="05000000000000000000" pitchFamily="2" charset="2"/>
              <a:buChar char="Ø"/>
            </a:pPr>
            <a:r>
              <a:rPr lang="en-US" dirty="0">
                <a:solidFill>
                  <a:srgbClr val="0E101A"/>
                </a:solidFill>
                <a:effectLst/>
              </a:rPr>
              <a:t>some </a:t>
            </a:r>
            <a:r>
              <a:rPr lang="en-US" u="sng" dirty="0">
                <a:solidFill>
                  <a:srgbClr val="0E101A"/>
                </a:solidFill>
                <a:effectLst/>
              </a:rPr>
              <a:t>important features </a:t>
            </a:r>
            <a:r>
              <a:rPr lang="en-US" dirty="0">
                <a:solidFill>
                  <a:srgbClr val="0E101A"/>
                </a:solidFill>
                <a:effectLst/>
              </a:rPr>
              <a:t>of the Google Net architecture are as follows:</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Inception modules stacked on top of each other, total 22 layers</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Use of 1 x 1 convolutions in the modules</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Parallel convolutions by multiple filters (1x1, 3x3, 5x5)</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Pooling operation of size (3x3)</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No FC layer, except for the last SoftMax layer for classification</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Number of parameters reduced from 60 million (Alex Net) to 4 million</a:t>
            </a:r>
          </a:p>
          <a:p>
            <a:endParaRPr lang="en-IN" dirty="0"/>
          </a:p>
        </p:txBody>
      </p:sp>
      <p:pic>
        <p:nvPicPr>
          <p:cNvPr id="5" name="Picture 2" descr="What is Deep Learning and its future scope - DigiLearnings">
            <a:extLst>
              <a:ext uri="{FF2B5EF4-FFF2-40B4-BE49-F238E27FC236}">
                <a16:creationId xmlns:a16="http://schemas.microsoft.com/office/drawing/2014/main" id="{2D1AD848-B6AC-4007-99B3-E0A597EB7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onvolutional Neural Network (CNN) — Developing An Image Classifier In  Python Using TensorFlow | by Sayantini Deb | Edureka | Medium">
            <a:extLst>
              <a:ext uri="{FF2B5EF4-FFF2-40B4-BE49-F238E27FC236}">
                <a16:creationId xmlns:a16="http://schemas.microsoft.com/office/drawing/2014/main" id="{98684C24-A591-4F71-B69F-A409778BC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86603"/>
            <a:ext cx="4164563" cy="1476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4480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0DB99-1DF8-4270-B257-A1E8700128F1}"/>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6A7AB3D-E1F0-44FE-9BAF-91A0E149486C}"/>
              </a:ext>
            </a:extLst>
          </p:cNvPr>
          <p:cNvSpPr>
            <a:spLocks noGrp="1"/>
          </p:cNvSpPr>
          <p:nvPr>
            <p:ph idx="1"/>
          </p:nvPr>
        </p:nvSpPr>
        <p:spPr>
          <a:xfrm>
            <a:off x="1097280" y="1763487"/>
            <a:ext cx="10058400" cy="4534676"/>
          </a:xfrm>
        </p:spPr>
        <p:txBody>
          <a:bodyPr/>
          <a:lstStyle/>
          <a:p>
            <a:pPr>
              <a:spcBef>
                <a:spcPts val="0"/>
              </a:spcBef>
              <a:spcAft>
                <a:spcPts val="0"/>
              </a:spcAft>
            </a:pPr>
            <a:r>
              <a:rPr lang="en-US" b="1" u="sng" dirty="0">
                <a:solidFill>
                  <a:srgbClr val="0E101A"/>
                </a:solidFill>
                <a:effectLst/>
              </a:rPr>
              <a:t>ResNet</a:t>
            </a:r>
            <a:r>
              <a:rPr lang="en-US" b="1" dirty="0">
                <a:solidFill>
                  <a:srgbClr val="0E101A"/>
                </a:solidFill>
                <a:effectLst/>
              </a:rPr>
              <a:t>: </a:t>
            </a:r>
            <a:r>
              <a:rPr lang="en-US" dirty="0">
                <a:solidFill>
                  <a:srgbClr val="0E101A"/>
                </a:solidFill>
                <a:effectLst/>
              </a:rPr>
              <a:t>The ResNet came up with a novel architecture with </a:t>
            </a:r>
            <a:r>
              <a:rPr lang="en-US" u="sng" dirty="0">
                <a:solidFill>
                  <a:srgbClr val="0E101A"/>
                </a:solidFill>
                <a:effectLst/>
              </a:rPr>
              <a:t>skip connections </a:t>
            </a:r>
            <a:r>
              <a:rPr lang="en-US" dirty="0">
                <a:solidFill>
                  <a:srgbClr val="0E101A"/>
                </a:solidFill>
                <a:effectLst/>
              </a:rPr>
              <a:t>which enabled them to train networks as deep as </a:t>
            </a:r>
            <a:r>
              <a:rPr lang="en-US" u="sng" dirty="0">
                <a:solidFill>
                  <a:srgbClr val="0E101A"/>
                </a:solidFill>
                <a:effectLst/>
              </a:rPr>
              <a:t>152 layers. </a:t>
            </a:r>
          </a:p>
          <a:p>
            <a:pPr>
              <a:spcBef>
                <a:spcPts val="0"/>
              </a:spcBef>
              <a:spcAft>
                <a:spcPts val="0"/>
              </a:spcAft>
            </a:pPr>
            <a:endParaRPr lang="en-US" dirty="0">
              <a:solidFill>
                <a:srgbClr val="0E101A"/>
              </a:solidFill>
            </a:endParaRPr>
          </a:p>
          <a:p>
            <a:pPr>
              <a:spcBef>
                <a:spcPts val="0"/>
              </a:spcBef>
              <a:spcAft>
                <a:spcPts val="0"/>
              </a:spcAft>
              <a:buFont typeface="Wingdings" panose="05000000000000000000" pitchFamily="2" charset="2"/>
              <a:buChar char="v"/>
            </a:pPr>
            <a:r>
              <a:rPr lang="en-US" dirty="0">
                <a:solidFill>
                  <a:srgbClr val="0E101A"/>
                </a:solidFill>
                <a:effectLst/>
              </a:rPr>
              <a:t>The ResNet achieved groundbreaking results across several competitions - a 3.57% error rate on the ImageNet and the first position in many other competitions.</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rPr>
              <a:t>B</a:t>
            </a:r>
            <a:r>
              <a:rPr lang="en-US" dirty="0">
                <a:solidFill>
                  <a:srgbClr val="0E101A"/>
                </a:solidFill>
                <a:effectLst/>
              </a:rPr>
              <a:t>asic mechanism - The </a:t>
            </a:r>
            <a:r>
              <a:rPr lang="en-US" u="sng" dirty="0">
                <a:solidFill>
                  <a:srgbClr val="0E101A"/>
                </a:solidFill>
                <a:effectLst/>
              </a:rPr>
              <a:t>skip connections or residual connections</a:t>
            </a:r>
            <a:r>
              <a:rPr lang="en-US" dirty="0">
                <a:solidFill>
                  <a:srgbClr val="0E101A"/>
                </a:solidFill>
                <a:effectLst/>
              </a:rPr>
              <a:t>, which enabled the training of very deep networks.</a:t>
            </a:r>
          </a:p>
          <a:p>
            <a:pPr>
              <a:spcBef>
                <a:spcPts val="0"/>
              </a:spcBef>
              <a:spcAft>
                <a:spcPts val="0"/>
              </a:spcAft>
              <a:buFont typeface="Wingdings" panose="05000000000000000000" pitchFamily="2" charset="2"/>
              <a:buChar char="v"/>
            </a:pPr>
            <a:endParaRPr lang="en-US" dirty="0">
              <a:solidFill>
                <a:srgbClr val="0E101A"/>
              </a:solidFill>
            </a:endParaRPr>
          </a:p>
          <a:p>
            <a:pPr>
              <a:spcBef>
                <a:spcPts val="0"/>
              </a:spcBef>
              <a:spcAft>
                <a:spcPts val="0"/>
              </a:spcAft>
              <a:buFont typeface="Wingdings" panose="05000000000000000000" pitchFamily="2" charset="2"/>
              <a:buChar char="v"/>
            </a:pPr>
            <a:r>
              <a:rPr lang="en-US" dirty="0"/>
              <a:t>Thus, the </a:t>
            </a:r>
            <a:r>
              <a:rPr lang="en-US" b="1" dirty="0">
                <a:solidFill>
                  <a:srgbClr val="0E101A"/>
                </a:solidFill>
                <a:effectLst/>
              </a:rPr>
              <a:t>skip connection mechanism was</a:t>
            </a:r>
            <a:r>
              <a:rPr lang="en-US" dirty="0"/>
              <a:t> the key feature.</a:t>
            </a:r>
          </a:p>
          <a:p>
            <a:pPr marL="0" indent="0">
              <a:spcBef>
                <a:spcPts val="0"/>
              </a:spcBef>
              <a:spcAft>
                <a:spcPts val="0"/>
              </a:spcAft>
              <a:buNone/>
            </a:pPr>
            <a:endParaRPr lang="en-US" dirty="0"/>
          </a:p>
          <a:p>
            <a:pPr>
              <a:spcBef>
                <a:spcPts val="0"/>
              </a:spcBef>
              <a:spcAft>
                <a:spcPts val="0"/>
              </a:spcAft>
              <a:buFont typeface="Wingdings" panose="05000000000000000000" pitchFamily="2" charset="2"/>
              <a:buChar char="v"/>
            </a:pPr>
            <a:r>
              <a:rPr lang="en-US" dirty="0"/>
              <a:t>Skip connection enabled the training of very deep networks.</a:t>
            </a:r>
            <a:endParaRPr lang="en-US" dirty="0">
              <a:solidFill>
                <a:srgbClr val="0E101A"/>
              </a:solidFill>
              <a:effectLst/>
            </a:endParaRPr>
          </a:p>
          <a:p>
            <a:endParaRPr lang="en-IN" dirty="0"/>
          </a:p>
        </p:txBody>
      </p:sp>
      <p:pic>
        <p:nvPicPr>
          <p:cNvPr id="4" name="Picture 2" descr="What is Deep Learning and its future scope - DigiLearnings">
            <a:extLst>
              <a:ext uri="{FF2B5EF4-FFF2-40B4-BE49-F238E27FC236}">
                <a16:creationId xmlns:a16="http://schemas.microsoft.com/office/drawing/2014/main" id="{1D287A26-BEB4-4ACE-8437-557EA948E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nvolutional Neural Network (CNN) — Developing An Image Classifier In  Python Using TensorFlow | by Sayantini Deb | Edureka | Medium">
            <a:extLst>
              <a:ext uri="{FF2B5EF4-FFF2-40B4-BE49-F238E27FC236}">
                <a16:creationId xmlns:a16="http://schemas.microsoft.com/office/drawing/2014/main" id="{300BF23D-E5FE-4F80-BD84-FA806D6F0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86603"/>
            <a:ext cx="4164563" cy="147688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residual unit">
            <a:extLst>
              <a:ext uri="{FF2B5EF4-FFF2-40B4-BE49-F238E27FC236}">
                <a16:creationId xmlns:a16="http://schemas.microsoft.com/office/drawing/2014/main" id="{AFB574DA-79A3-46D1-8103-D04843F71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7086" y="3790950"/>
            <a:ext cx="3387634" cy="2507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6436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9CE6-FD11-4AFA-8988-5BBEE453DCBA}"/>
              </a:ext>
            </a:extLst>
          </p:cNvPr>
          <p:cNvSpPr>
            <a:spLocks noGrp="1"/>
          </p:cNvSpPr>
          <p:nvPr>
            <p:ph type="title"/>
          </p:nvPr>
        </p:nvSpPr>
        <p:spPr/>
        <p:txBody>
          <a:bodyPr/>
          <a:lstStyle/>
          <a:p>
            <a:endParaRPr lang="en-IN" dirty="0"/>
          </a:p>
        </p:txBody>
      </p:sp>
      <p:pic>
        <p:nvPicPr>
          <p:cNvPr id="4" name="Picture 2" descr="What is Deep Learning and its future scope - DigiLearnings">
            <a:extLst>
              <a:ext uri="{FF2B5EF4-FFF2-40B4-BE49-F238E27FC236}">
                <a16:creationId xmlns:a16="http://schemas.microsoft.com/office/drawing/2014/main" id="{AA9B0FCD-4CAA-488A-9A2E-3C9F417B46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nvolutional Neural Network (CNN) — Developing An Image Classifier In  Python Using TensorFlow | by Sayantini Deb | Edureka | Medium">
            <a:extLst>
              <a:ext uri="{FF2B5EF4-FFF2-40B4-BE49-F238E27FC236}">
                <a16:creationId xmlns:a16="http://schemas.microsoft.com/office/drawing/2014/main" id="{F07120DB-1363-48F1-8B18-2F73E127F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86603"/>
            <a:ext cx="4164563" cy="147688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creen-Shot-2018-04-16-at-6.30.05-PM">
            <a:extLst>
              <a:ext uri="{FF2B5EF4-FFF2-40B4-BE49-F238E27FC236}">
                <a16:creationId xmlns:a16="http://schemas.microsoft.com/office/drawing/2014/main" id="{67EC1D15-04DF-4BA6-8139-F012C14F23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1828800"/>
            <a:ext cx="10058399" cy="4376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0882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65E80-81AD-4014-8543-AC77B84560F5}"/>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D380F76-1CB1-40F1-ACBF-FDF77A858836}"/>
              </a:ext>
            </a:extLst>
          </p:cNvPr>
          <p:cNvSpPr>
            <a:spLocks noGrp="1"/>
          </p:cNvSpPr>
          <p:nvPr>
            <p:ph idx="1"/>
          </p:nvPr>
        </p:nvSpPr>
        <p:spPr>
          <a:xfrm>
            <a:off x="1097280" y="1845733"/>
            <a:ext cx="10058400" cy="4806994"/>
          </a:xfrm>
        </p:spPr>
        <p:txBody>
          <a:bodyPr>
            <a:normAutofit/>
          </a:bodyPr>
          <a:lstStyle/>
          <a:p>
            <a:pPr>
              <a:spcBef>
                <a:spcPts val="0"/>
              </a:spcBef>
              <a:spcAft>
                <a:spcPts val="0"/>
              </a:spcAft>
            </a:pPr>
            <a:r>
              <a:rPr lang="en-US" b="1" u="sng" dirty="0">
                <a:solidFill>
                  <a:srgbClr val="0E101A"/>
                </a:solidFill>
              </a:rPr>
              <a:t>K</a:t>
            </a:r>
            <a:r>
              <a:rPr lang="en-US" b="1" u="sng" dirty="0">
                <a:solidFill>
                  <a:srgbClr val="0E101A"/>
                </a:solidFill>
                <a:effectLst/>
              </a:rPr>
              <a:t>ey features of the ResNet:</a:t>
            </a:r>
          </a:p>
          <a:p>
            <a:pPr>
              <a:spcBef>
                <a:spcPts val="0"/>
              </a:spcBef>
              <a:spcAft>
                <a:spcPts val="0"/>
              </a:spcAft>
              <a:buFont typeface="Wingdings" panose="05000000000000000000" pitchFamily="2" charset="2"/>
              <a:buChar char="v"/>
            </a:pPr>
            <a:endParaRPr lang="en-US" b="1" u="sng"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ILSVRC’15 classification winner (3.57% top 5 error).</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152 layer model for ImageNet, and also has other variants also (with 35, 50, 101 layers).</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Every 'residual block' has two 3x3 convolution layers.</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No FC layer, except one last 1000 FC SoftMax layer for classification.</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Global average pooling layer after the last convolution.</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Batch Normalization after every convolution layer.</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SGD + momentum (0.9) and No dropout used.</a:t>
            </a:r>
          </a:p>
          <a:p>
            <a:endParaRPr lang="en-IN" dirty="0"/>
          </a:p>
        </p:txBody>
      </p:sp>
      <p:pic>
        <p:nvPicPr>
          <p:cNvPr id="4" name="Picture 2" descr="What is Deep Learning and its future scope - DigiLearnings">
            <a:extLst>
              <a:ext uri="{FF2B5EF4-FFF2-40B4-BE49-F238E27FC236}">
                <a16:creationId xmlns:a16="http://schemas.microsoft.com/office/drawing/2014/main" id="{50D83275-4D33-4FDA-BEED-221B5A8294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nvolutional Neural Network (CNN) — Developing An Image Classifier In  Python Using TensorFlow | by Sayantini Deb | Edureka | Medium">
            <a:extLst>
              <a:ext uri="{FF2B5EF4-FFF2-40B4-BE49-F238E27FC236}">
                <a16:creationId xmlns:a16="http://schemas.microsoft.com/office/drawing/2014/main" id="{5FD66DC1-98D1-4BF4-A1DD-9C2AF3841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86603"/>
            <a:ext cx="4164563" cy="1476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714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FBAE2-3BC7-4A4B-82C2-062B564EB4C8}"/>
              </a:ext>
            </a:extLst>
          </p:cNvPr>
          <p:cNvSpPr>
            <a:spLocks noGrp="1"/>
          </p:cNvSpPr>
          <p:nvPr>
            <p:ph type="title"/>
          </p:nvPr>
        </p:nvSpPr>
        <p:spPr/>
        <p:txBody>
          <a:bodyPr>
            <a:normAutofit/>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3" name="Content Placeholder 2">
            <a:extLst>
              <a:ext uri="{FF2B5EF4-FFF2-40B4-BE49-F238E27FC236}">
                <a16:creationId xmlns:a16="http://schemas.microsoft.com/office/drawing/2014/main" id="{38DAC7CB-5E95-420E-BA09-C0F524597C34}"/>
              </a:ext>
            </a:extLst>
          </p:cNvPr>
          <p:cNvSpPr>
            <a:spLocks noGrp="1"/>
          </p:cNvSpPr>
          <p:nvPr>
            <p:ph idx="1"/>
          </p:nvPr>
        </p:nvSpPr>
        <p:spPr>
          <a:xfrm>
            <a:off x="1097280" y="1845734"/>
            <a:ext cx="10058400" cy="4461760"/>
          </a:xfrm>
        </p:spPr>
        <p:txBody>
          <a:bodyPr>
            <a:normAutofit/>
          </a:bodyPr>
          <a:lstStyle/>
          <a:p>
            <a:pPr lvl="0">
              <a:buFont typeface="Wingdings" panose="05000000000000000000" pitchFamily="2" charset="2"/>
              <a:buChar char="v"/>
            </a:pPr>
            <a:r>
              <a:rPr lang="en-IN" b="0" dirty="0">
                <a:solidFill>
                  <a:srgbClr val="0E101A"/>
                </a:solidFill>
                <a:effectLst/>
              </a:rPr>
              <a:t>As the name suggests, the design of </a:t>
            </a:r>
            <a:r>
              <a:rPr lang="en-IN" b="1" u="sng" dirty="0">
                <a:solidFill>
                  <a:srgbClr val="0E101A"/>
                </a:solidFill>
                <a:effectLst/>
                <a:cs typeface="Times New Roman" panose="02020603050405020304" pitchFamily="18" charset="0"/>
              </a:rPr>
              <a:t>Artificial Neural Networks (ANNs)</a:t>
            </a:r>
            <a:r>
              <a:rPr lang="en-IN" b="0" u="sng" dirty="0">
                <a:solidFill>
                  <a:srgbClr val="0E101A"/>
                </a:solidFill>
                <a:effectLst/>
              </a:rPr>
              <a:t> </a:t>
            </a:r>
            <a:r>
              <a:rPr lang="en-IN" b="0" dirty="0">
                <a:solidFill>
                  <a:srgbClr val="0E101A"/>
                </a:solidFill>
                <a:effectLst/>
              </a:rPr>
              <a:t>is inspired by the human brain.</a:t>
            </a:r>
            <a:endParaRPr lang="en-IN" b="1" dirty="0">
              <a:effectLst/>
            </a:endParaRPr>
          </a:p>
          <a:p>
            <a:pPr>
              <a:buFont typeface="Wingdings" panose="05000000000000000000" pitchFamily="2" charset="2"/>
              <a:buChar char="v"/>
            </a:pPr>
            <a:r>
              <a:rPr lang="en-IN" b="0" dirty="0">
                <a:solidFill>
                  <a:srgbClr val="0E101A"/>
                </a:solidFill>
                <a:effectLst/>
              </a:rPr>
              <a:t>Although not as powerful as the brain (yet), artificial neural networks are the most powerful learning models in the field of machine learning.</a:t>
            </a:r>
            <a:endParaRPr lang="en-IN" b="1" dirty="0">
              <a:effectLst/>
            </a:endParaRPr>
          </a:p>
          <a:p>
            <a:pPr>
              <a:buFont typeface="Wingdings" panose="05000000000000000000" pitchFamily="2" charset="2"/>
              <a:buChar char="v"/>
            </a:pPr>
            <a:r>
              <a:rPr lang="en-IN" dirty="0">
                <a:effectLst/>
              </a:rPr>
              <a:t>In the past few years</a:t>
            </a:r>
            <a:r>
              <a:rPr lang="en-IN" b="1" dirty="0">
                <a:effectLst/>
              </a:rPr>
              <a:t>, </a:t>
            </a:r>
            <a:r>
              <a:rPr lang="en-IN" b="0" dirty="0">
                <a:solidFill>
                  <a:srgbClr val="0E101A"/>
                </a:solidFill>
                <a:effectLst/>
                <a:cs typeface="Times New Roman" panose="02020603050405020304" pitchFamily="18" charset="0"/>
              </a:rPr>
              <a:t>deep artificial neural networks</a:t>
            </a:r>
            <a:r>
              <a:rPr lang="en-IN" b="1" dirty="0">
                <a:effectLst/>
              </a:rPr>
              <a:t> </a:t>
            </a:r>
            <a:r>
              <a:rPr lang="en-IN" dirty="0">
                <a:effectLst/>
              </a:rPr>
              <a:t>have proven to perform surprisingly well on complex tasks such as </a:t>
            </a:r>
            <a:r>
              <a:rPr lang="en-IN" u="sng" dirty="0">
                <a:effectLst/>
              </a:rPr>
              <a:t>speech recognition (</a:t>
            </a:r>
            <a:r>
              <a:rPr lang="en-IN" dirty="0">
                <a:effectLst/>
              </a:rPr>
              <a:t>converting speech to text), </a:t>
            </a:r>
            <a:r>
              <a:rPr lang="en-IN" u="sng" dirty="0">
                <a:effectLst/>
              </a:rPr>
              <a:t>machine translation, image and video classification</a:t>
            </a:r>
            <a:r>
              <a:rPr lang="en-IN" dirty="0">
                <a:effectLst/>
              </a:rPr>
              <a:t>, etc.</a:t>
            </a:r>
          </a:p>
          <a:p>
            <a:pPr>
              <a:buFont typeface="Wingdings" panose="05000000000000000000" pitchFamily="2" charset="2"/>
              <a:buChar char="v"/>
            </a:pPr>
            <a:r>
              <a:rPr lang="en-IN" b="0" u="sng" dirty="0">
                <a:solidFill>
                  <a:srgbClr val="0E101A"/>
                </a:solidFill>
                <a:effectLst/>
              </a:rPr>
              <a:t>working principles </a:t>
            </a:r>
            <a:r>
              <a:rPr lang="en-IN" b="0" dirty="0">
                <a:solidFill>
                  <a:srgbClr val="0E101A"/>
                </a:solidFill>
                <a:effectLst/>
              </a:rPr>
              <a:t>of artificial neural networks - information flow in </a:t>
            </a:r>
            <a:r>
              <a:rPr lang="en-IN" b="1" dirty="0">
                <a:solidFill>
                  <a:srgbClr val="0E101A"/>
                </a:solidFill>
                <a:effectLst/>
                <a:cs typeface="Times New Roman" panose="02020603050405020304" pitchFamily="18" charset="0"/>
              </a:rPr>
              <a:t>feedforward networks</a:t>
            </a:r>
            <a:r>
              <a:rPr lang="en-IN" b="0" dirty="0">
                <a:solidFill>
                  <a:srgbClr val="0E101A"/>
                </a:solidFill>
                <a:effectLst/>
              </a:rPr>
              <a:t>, training using </a:t>
            </a:r>
            <a:r>
              <a:rPr lang="en-IN" b="1" dirty="0">
                <a:solidFill>
                  <a:srgbClr val="0E101A"/>
                </a:solidFill>
                <a:effectLst/>
                <a:cs typeface="Times New Roman" panose="02020603050405020304" pitchFamily="18" charset="0"/>
              </a:rPr>
              <a:t>backpropagation</a:t>
            </a:r>
            <a:r>
              <a:rPr lang="en-IN" b="0" dirty="0">
                <a:solidFill>
                  <a:srgbClr val="0E101A"/>
                </a:solidFill>
                <a:effectLst/>
              </a:rPr>
              <a:t>, </a:t>
            </a:r>
            <a:r>
              <a:rPr lang="en-IN" b="1" dirty="0">
                <a:solidFill>
                  <a:srgbClr val="0E101A"/>
                </a:solidFill>
                <a:effectLst/>
                <a:cs typeface="Times New Roman" panose="02020603050405020304" pitchFamily="18" charset="0"/>
              </a:rPr>
              <a:t>optimisation techniques</a:t>
            </a:r>
            <a:r>
              <a:rPr lang="en-IN" b="0" dirty="0">
                <a:solidFill>
                  <a:srgbClr val="0E101A"/>
                </a:solidFill>
                <a:effectLst/>
              </a:rPr>
              <a:t>, </a:t>
            </a:r>
            <a:r>
              <a:rPr lang="en-IN" b="1" dirty="0">
                <a:solidFill>
                  <a:srgbClr val="0E101A"/>
                </a:solidFill>
                <a:effectLst/>
                <a:cs typeface="Times New Roman" panose="02020603050405020304" pitchFamily="18" charset="0"/>
              </a:rPr>
              <a:t>hyperparameter tuning</a:t>
            </a:r>
            <a:r>
              <a:rPr lang="en-IN" b="0" dirty="0">
                <a:solidFill>
                  <a:srgbClr val="0E101A"/>
                </a:solidFill>
                <a:effectLst/>
              </a:rPr>
              <a:t> etc are very important.</a:t>
            </a:r>
            <a:endParaRPr lang="en-IN" b="1" dirty="0">
              <a:effectLst/>
            </a:endParaRPr>
          </a:p>
          <a:p>
            <a:pPr>
              <a:buFont typeface="Wingdings" panose="05000000000000000000" pitchFamily="2" charset="2"/>
              <a:buChar char="v"/>
            </a:pPr>
            <a:r>
              <a:rPr lang="en-IN" b="0" dirty="0">
                <a:solidFill>
                  <a:srgbClr val="0E101A"/>
                </a:solidFill>
                <a:effectLst/>
              </a:rPr>
              <a:t>Implementation of neural networks using Keras (a high-level, user-friendly interface) TensorFlow (the low-level workhorse library) as the backend.</a:t>
            </a:r>
            <a:endParaRPr lang="en-IN" b="1" dirty="0">
              <a:effectLst/>
            </a:endParaRPr>
          </a:p>
          <a:p>
            <a:pPr>
              <a:buFont typeface="Wingdings" panose="05000000000000000000" pitchFamily="2" charset="2"/>
              <a:buChar char="v"/>
            </a:pPr>
            <a:endParaRPr lang="en-IN" dirty="0">
              <a:effectLst/>
            </a:endParaRPr>
          </a:p>
          <a:p>
            <a:endParaRPr lang="en-IN" dirty="0"/>
          </a:p>
        </p:txBody>
      </p:sp>
      <p:pic>
        <p:nvPicPr>
          <p:cNvPr id="4" name="Picture 2" descr="What is Deep Learning and its future scope - DigiLearnings">
            <a:extLst>
              <a:ext uri="{FF2B5EF4-FFF2-40B4-BE49-F238E27FC236}">
                <a16:creationId xmlns:a16="http://schemas.microsoft.com/office/drawing/2014/main" id="{CDA3B30F-0AD5-49C0-829A-FC3E3D2B0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693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443C6-59FE-4208-A930-AEDCCE2953B1}"/>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5396EF5E-3287-4282-AABC-BB18DE333F0C}"/>
              </a:ext>
            </a:extLst>
          </p:cNvPr>
          <p:cNvSpPr>
            <a:spLocks noGrp="1"/>
          </p:cNvSpPr>
          <p:nvPr>
            <p:ph idx="1"/>
          </p:nvPr>
        </p:nvSpPr>
        <p:spPr>
          <a:xfrm>
            <a:off x="1097280" y="1763485"/>
            <a:ext cx="10058400" cy="4711959"/>
          </a:xfrm>
        </p:spPr>
        <p:txBody>
          <a:bodyPr>
            <a:normAutofit lnSpcReduction="10000"/>
          </a:bodyPr>
          <a:lstStyle/>
          <a:p>
            <a:pPr>
              <a:spcBef>
                <a:spcPts val="0"/>
              </a:spcBef>
              <a:spcAft>
                <a:spcPts val="0"/>
              </a:spcAft>
            </a:pPr>
            <a:r>
              <a:rPr lang="en-US" b="1" u="sng" dirty="0">
                <a:solidFill>
                  <a:srgbClr val="0E101A"/>
                </a:solidFill>
                <a:effectLst/>
              </a:rPr>
              <a:t>Introduction to Transfer Learning:</a:t>
            </a:r>
          </a:p>
          <a:p>
            <a:pPr>
              <a:spcBef>
                <a:spcPts val="0"/>
              </a:spcBef>
              <a:spcAft>
                <a:spcPts val="0"/>
              </a:spcAft>
            </a:pPr>
            <a:endParaRPr lang="en-US" b="1" u="sng"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As we know that CNNs are </a:t>
            </a:r>
            <a:r>
              <a:rPr lang="en-US" b="1" dirty="0">
                <a:solidFill>
                  <a:srgbClr val="0E101A"/>
                </a:solidFill>
                <a:effectLst/>
              </a:rPr>
              <a:t>feature-extractors, </a:t>
            </a:r>
            <a:r>
              <a:rPr lang="en-US" dirty="0">
                <a:solidFill>
                  <a:srgbClr val="0E101A"/>
                </a:solidFill>
                <a:effectLst/>
              </a:rPr>
              <a:t>i.e. the convolutional layers learn a representation of an image, which can then be used for any task such as classification, object detection, etc.</a:t>
            </a:r>
          </a:p>
          <a:p>
            <a:pPr marL="0" indent="0">
              <a:spcBef>
                <a:spcPts val="0"/>
              </a:spcBef>
              <a:spcAft>
                <a:spcPts val="0"/>
              </a:spcAft>
              <a:buNone/>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This implies that the models trained on the ImageNet challenge have learnt to extract features from a wide range of images.</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Can we then </a:t>
            </a:r>
            <a:r>
              <a:rPr lang="en-US" b="1" dirty="0">
                <a:solidFill>
                  <a:srgbClr val="0E101A"/>
                </a:solidFill>
                <a:effectLst/>
              </a:rPr>
              <a:t>transfer this knowledge</a:t>
            </a:r>
            <a:r>
              <a:rPr lang="en-US" dirty="0">
                <a:solidFill>
                  <a:srgbClr val="0E101A"/>
                </a:solidFill>
                <a:effectLst/>
              </a:rPr>
              <a:t> to solve some other problems as well? </a:t>
            </a:r>
          </a:p>
          <a:p>
            <a:pPr>
              <a:spcBef>
                <a:spcPts val="0"/>
              </a:spcBef>
              <a:spcAft>
                <a:spcPts val="0"/>
              </a:spcAft>
              <a:buFont typeface="Wingdings" panose="05000000000000000000" pitchFamily="2" charset="2"/>
              <a:buChar char="v"/>
            </a:pPr>
            <a:endParaRPr lang="en-US" dirty="0">
              <a:solidFill>
                <a:srgbClr val="0E101A"/>
              </a:solidFill>
              <a:effectLst/>
            </a:endParaRPr>
          </a:p>
          <a:p>
            <a:pPr>
              <a:spcBef>
                <a:spcPts val="0"/>
              </a:spcBef>
              <a:spcAft>
                <a:spcPts val="0"/>
              </a:spcAft>
              <a:buFont typeface="Wingdings" panose="05000000000000000000" pitchFamily="2" charset="2"/>
              <a:buChar char="v"/>
            </a:pPr>
            <a:r>
              <a:rPr lang="en-US" dirty="0">
                <a:solidFill>
                  <a:srgbClr val="0E101A"/>
                </a:solidFill>
                <a:effectLst/>
              </a:rPr>
              <a:t>Thus, </a:t>
            </a:r>
            <a:r>
              <a:rPr lang="en-US" b="1" dirty="0">
                <a:solidFill>
                  <a:srgbClr val="0E101A"/>
                </a:solidFill>
                <a:effectLst/>
              </a:rPr>
              <a:t>transfer learning</a:t>
            </a:r>
            <a:r>
              <a:rPr lang="en-US" dirty="0">
                <a:solidFill>
                  <a:srgbClr val="0E101A"/>
                </a:solidFill>
                <a:effectLst/>
              </a:rPr>
              <a:t> is the practice of reusing the skills learnt from solving one problem to learn to solve a new, related problem.</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Ø"/>
            </a:pPr>
            <a:r>
              <a:rPr lang="en-US" u="sng" dirty="0">
                <a:solidFill>
                  <a:srgbClr val="0E101A"/>
                </a:solidFill>
                <a:effectLst/>
              </a:rPr>
              <a:t>To summarize</a:t>
            </a:r>
            <a:r>
              <a:rPr lang="en-US" dirty="0">
                <a:solidFill>
                  <a:srgbClr val="0E101A"/>
                </a:solidFill>
                <a:effectLst/>
              </a:rPr>
              <a:t>, some practical reasons to use transfer learning are as follows:</a:t>
            </a:r>
          </a:p>
          <a:p>
            <a:pPr>
              <a:spcBef>
                <a:spcPts val="0"/>
              </a:spcBef>
              <a:spcAft>
                <a:spcPts val="0"/>
              </a:spcAft>
            </a:pPr>
            <a:endParaRPr lang="en-US" dirty="0">
              <a:solidFill>
                <a:srgbClr val="0E101A"/>
              </a:solidFill>
              <a:effectLst/>
            </a:endParaRPr>
          </a:p>
          <a:p>
            <a:pPr>
              <a:spcBef>
                <a:spcPts val="0"/>
              </a:spcBef>
              <a:spcAft>
                <a:spcPts val="0"/>
              </a:spcAft>
              <a:buFont typeface="Wingdings" panose="05000000000000000000" pitchFamily="2" charset="2"/>
              <a:buChar char="ü"/>
            </a:pPr>
            <a:r>
              <a:rPr lang="en-US" dirty="0">
                <a:solidFill>
                  <a:srgbClr val="0E101A"/>
                </a:solidFill>
                <a:effectLst/>
              </a:rPr>
              <a:t>Data abundance in one task and data crunch in another related task.</a:t>
            </a:r>
          </a:p>
          <a:p>
            <a:pPr>
              <a:spcBef>
                <a:spcPts val="0"/>
              </a:spcBef>
              <a:spcAft>
                <a:spcPts val="0"/>
              </a:spcAft>
              <a:buFont typeface="Wingdings" panose="05000000000000000000" pitchFamily="2" charset="2"/>
              <a:buChar char="ü"/>
            </a:pPr>
            <a:r>
              <a:rPr lang="en-US" dirty="0">
                <a:solidFill>
                  <a:srgbClr val="0E101A"/>
                </a:solidFill>
                <a:effectLst/>
              </a:rPr>
              <a:t>Enough data available for training, but lack of computational resources.</a:t>
            </a:r>
          </a:p>
          <a:p>
            <a:endParaRPr lang="en-IN" dirty="0"/>
          </a:p>
        </p:txBody>
      </p:sp>
      <p:pic>
        <p:nvPicPr>
          <p:cNvPr id="4" name="Picture 2" descr="What is Deep Learning and its future scope - DigiLearnings">
            <a:extLst>
              <a:ext uri="{FF2B5EF4-FFF2-40B4-BE49-F238E27FC236}">
                <a16:creationId xmlns:a16="http://schemas.microsoft.com/office/drawing/2014/main" id="{8FD16B6A-8DAB-48C3-9A14-17820FB710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nvolutional Neural Network (CNN) — Developing An Image Classifier In  Python Using TensorFlow | by Sayantini Deb | Edureka | Medium">
            <a:extLst>
              <a:ext uri="{FF2B5EF4-FFF2-40B4-BE49-F238E27FC236}">
                <a16:creationId xmlns:a16="http://schemas.microsoft.com/office/drawing/2014/main" id="{A0825931-F128-4616-9675-24E8B00D24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86603"/>
            <a:ext cx="4164563" cy="1476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4828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8">
            <a:extLst>
              <a:ext uri="{FF2B5EF4-FFF2-40B4-BE49-F238E27FC236}">
                <a16:creationId xmlns:a16="http://schemas.microsoft.com/office/drawing/2014/main" id="{DDE9B45D-1C25-4677-99E8-42B40F12BFC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9844" b="29844"/>
          <a:stretch>
            <a:fillRect/>
          </a:stretch>
        </p:blipFill>
        <p:spPr>
          <a:xfrm>
            <a:off x="0" y="0"/>
            <a:ext cx="12192000" cy="4914900"/>
          </a:xfrm>
        </p:spPr>
      </p:pic>
      <p:sp>
        <p:nvSpPr>
          <p:cNvPr id="7" name="Text Placeholder 3">
            <a:extLst>
              <a:ext uri="{FF2B5EF4-FFF2-40B4-BE49-F238E27FC236}">
                <a16:creationId xmlns:a16="http://schemas.microsoft.com/office/drawing/2014/main" id="{FEED05A7-8961-4466-AE59-66DC93EF799C}"/>
              </a:ext>
            </a:extLst>
          </p:cNvPr>
          <p:cNvSpPr>
            <a:spLocks noGrp="1"/>
          </p:cNvSpPr>
          <p:nvPr>
            <p:ph type="title"/>
          </p:nvPr>
        </p:nvSpPr>
        <p:spPr>
          <a:xfrm>
            <a:off x="1096963" y="5075238"/>
            <a:ext cx="10113962" cy="822325"/>
          </a:xfrm>
        </p:spPr>
        <p:txBody>
          <a:bodyPr/>
          <a:lstStyle/>
          <a:p>
            <a:r>
              <a:rPr lang="en-US" dirty="0"/>
              <a:t>THANK YOU</a:t>
            </a:r>
            <a:endParaRPr lang="en-IN" dirty="0"/>
          </a:p>
        </p:txBody>
      </p:sp>
    </p:spTree>
    <p:extLst>
      <p:ext uri="{BB962C8B-B14F-4D97-AF65-F5344CB8AC3E}">
        <p14:creationId xmlns:p14="http://schemas.microsoft.com/office/powerpoint/2010/main" val="2875154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CE07D-D1C3-4842-B1F3-511BB849FB8B}"/>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5" name="Content Placeholder 4">
            <a:extLst>
              <a:ext uri="{FF2B5EF4-FFF2-40B4-BE49-F238E27FC236}">
                <a16:creationId xmlns:a16="http://schemas.microsoft.com/office/drawing/2014/main" id="{8845E449-2B05-47B6-9733-986D674785DC}"/>
              </a:ext>
            </a:extLst>
          </p:cNvPr>
          <p:cNvSpPr>
            <a:spLocks noGrp="1"/>
          </p:cNvSpPr>
          <p:nvPr>
            <p:ph idx="1"/>
          </p:nvPr>
        </p:nvSpPr>
        <p:spPr/>
        <p:txBody>
          <a:bodyPr/>
          <a:lstStyle/>
          <a:p>
            <a:pPr>
              <a:lnSpc>
                <a:spcPct val="107000"/>
              </a:lnSpc>
              <a:spcAft>
                <a:spcPts val="800"/>
              </a:spcAft>
              <a:buFont typeface="Wingdings" panose="05000000000000000000" pitchFamily="2" charset="2"/>
              <a:buChar char="v"/>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 Simply speaking, the biological neuron works as follows - it receives signals through its </a:t>
            </a:r>
            <a:r>
              <a:rPr lang="en-IN" sz="1800" b="1" dirty="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dendrites</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 which are either </a:t>
            </a:r>
            <a:r>
              <a:rPr lang="en-IN" sz="1800" b="1" dirty="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amplified or inhibited</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 as they pass through the</a:t>
            </a:r>
            <a:r>
              <a:rPr lang="en-IN" sz="1800" b="1" dirty="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 axons</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 to the dendrites of other neurons.</a:t>
            </a:r>
          </a:p>
          <a:p>
            <a:endParaRPr lang="en-IN" dirty="0"/>
          </a:p>
        </p:txBody>
      </p:sp>
      <p:pic>
        <p:nvPicPr>
          <p:cNvPr id="4" name="Picture 2" descr="What is Deep Learning and its future scope - DigiLearnings">
            <a:extLst>
              <a:ext uri="{FF2B5EF4-FFF2-40B4-BE49-F238E27FC236}">
                <a16:creationId xmlns:a16="http://schemas.microsoft.com/office/drawing/2014/main" id="{6BE21537-0578-48B3-A400-4988D83FA6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15361" name="Picture 1">
            <a:extLst>
              <a:ext uri="{FF2B5EF4-FFF2-40B4-BE49-F238E27FC236}">
                <a16:creationId xmlns:a16="http://schemas.microsoft.com/office/drawing/2014/main" id="{4E7A09C2-A63A-4B19-B6AE-8AEECA32A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4778" y="2519264"/>
            <a:ext cx="9929942" cy="382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842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78CF8-E9B8-4852-B837-E2534F377A10}"/>
              </a:ext>
            </a:extLst>
          </p:cNvPr>
          <p:cNvSpPr>
            <a:spLocks noGrp="1"/>
          </p:cNvSpPr>
          <p:nvPr>
            <p:ph type="title"/>
          </p:nvPr>
        </p:nvSpPr>
        <p:spPr/>
        <p:txBody>
          <a:bodyPr/>
          <a:lstStyle/>
          <a:p>
            <a:r>
              <a:rPr lang="en-IN" b="1" dirty="0">
                <a:solidFill>
                  <a:srgbClr val="0E101A"/>
                </a:solidFill>
                <a:effectLst/>
                <a:ea typeface="Times New Roman" panose="02020603050405020304" pitchFamily="18" charset="0"/>
                <a:cs typeface="Times New Roman" panose="02020603050405020304" pitchFamily="18" charset="0"/>
              </a:rPr>
              <a:t>Neural Networks </a:t>
            </a:r>
            <a:endParaRPr lang="en-IN" dirty="0"/>
          </a:p>
        </p:txBody>
      </p:sp>
      <p:sp>
        <p:nvSpPr>
          <p:cNvPr id="3" name="Content Placeholder 2">
            <a:extLst>
              <a:ext uri="{FF2B5EF4-FFF2-40B4-BE49-F238E27FC236}">
                <a16:creationId xmlns:a16="http://schemas.microsoft.com/office/drawing/2014/main" id="{7EF26423-7102-4240-BEA7-F30E13F7A10D}"/>
              </a:ext>
            </a:extLst>
          </p:cNvPr>
          <p:cNvSpPr>
            <a:spLocks noGrp="1"/>
          </p:cNvSpPr>
          <p:nvPr>
            <p:ph idx="1"/>
          </p:nvPr>
        </p:nvSpPr>
        <p:spPr>
          <a:xfrm>
            <a:off x="1097280" y="1845733"/>
            <a:ext cx="10058400" cy="4431765"/>
          </a:xfrm>
        </p:spPr>
        <p:txBody>
          <a:bodyPr/>
          <a:lstStyle/>
          <a:p>
            <a:r>
              <a:rPr lang="en-IN" sz="1800" u="sng" dirty="0">
                <a:effectLst/>
                <a:latin typeface="Calibri" panose="020F0502020204030204" pitchFamily="34" charset="0"/>
                <a:ea typeface="Times New Roman" panose="02020603050405020304" pitchFamily="18" charset="0"/>
                <a:cs typeface="Times New Roman" panose="02020603050405020304" pitchFamily="18" charset="0"/>
              </a:rPr>
              <a:t>Artificial Neural Networks</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 are a collection of a large number of simple devices called </a:t>
            </a:r>
            <a:r>
              <a:rPr lang="en-IN" sz="1800" b="1" dirty="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artificial neurons</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 Neurons in a neural network are arranged in </a:t>
            </a:r>
            <a:r>
              <a:rPr lang="en-IN" sz="1800" b="1" dirty="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layers</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 The first and the last layer are called the </a:t>
            </a:r>
            <a:r>
              <a:rPr lang="en-IN" sz="1800" b="1" dirty="0">
                <a:solidFill>
                  <a:srgbClr val="0E101A"/>
                </a:solidFill>
                <a:effectLst/>
                <a:latin typeface="Calibri" panose="020F0502020204030204" pitchFamily="34" charset="0"/>
                <a:ea typeface="Times New Roman" panose="02020603050405020304" pitchFamily="18" charset="0"/>
                <a:cs typeface="Times New Roman" panose="02020603050405020304" pitchFamily="18" charset="0"/>
              </a:rPr>
              <a:t>input and output</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 layers. Input layers have as many neurons as the number of attributes in the data set and the output layer has as many neurons as the number of classes of the target variable (for a classification problem). For a regression problem, the number of neurons in the output layer would be 1 (a numeric variable).</a:t>
            </a:r>
          </a:p>
          <a:p>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4" name="Picture 2" descr="What is Deep Learning and its future scope - DigiLearnings">
            <a:extLst>
              <a:ext uri="{FF2B5EF4-FFF2-40B4-BE49-F238E27FC236}">
                <a16:creationId xmlns:a16="http://schemas.microsoft.com/office/drawing/2014/main" id="{289DFDFD-C935-4884-A9B2-DBF9DC4AB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766" y="286603"/>
            <a:ext cx="3722914" cy="1450757"/>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a:extLst>
              <a:ext uri="{FF2B5EF4-FFF2-40B4-BE49-F238E27FC236}">
                <a16:creationId xmlns:a16="http://schemas.microsoft.com/office/drawing/2014/main" id="{E5A524BF-5DAC-4D94-AD0C-A08C50A5A9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310" y="3303037"/>
            <a:ext cx="8369559" cy="297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696201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2066</TotalTime>
  <Words>7121</Words>
  <Application>Microsoft Office PowerPoint</Application>
  <PresentationFormat>Widescreen</PresentationFormat>
  <Paragraphs>485</Paragraphs>
  <Slides>71</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71</vt:i4>
      </vt:variant>
    </vt:vector>
  </HeadingPairs>
  <TitlesOfParts>
    <vt:vector size="85" baseType="lpstr">
      <vt:lpstr>Arial</vt:lpstr>
      <vt:lpstr>Calibri</vt:lpstr>
      <vt:lpstr>Calibri Light</vt:lpstr>
      <vt:lpstr>charter</vt:lpstr>
      <vt:lpstr>Courier New</vt:lpstr>
      <vt:lpstr>Open Sans</vt:lpstr>
      <vt:lpstr>proxima_novaregular</vt:lpstr>
      <vt:lpstr>roboto</vt:lpstr>
      <vt:lpstr>roboto</vt:lpstr>
      <vt:lpstr>sohne</vt:lpstr>
      <vt:lpstr>Times New Roman</vt:lpstr>
      <vt:lpstr>urw-din</vt:lpstr>
      <vt:lpstr>Wingdings</vt:lpstr>
      <vt:lpstr>Retrospect</vt:lpstr>
      <vt:lpstr>PowerPoint Presentation</vt:lpstr>
      <vt:lpstr> Deep Learning </vt:lpstr>
      <vt:lpstr>Deep Learning </vt:lpstr>
      <vt:lpstr> Deep Learning </vt:lpstr>
      <vt:lpstr>Deep Learning </vt:lpstr>
      <vt:lpstr> Deep Learning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Neural Networks </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saitarun kovelamudi</dc:creator>
  <cp:lastModifiedBy>saitarun kovelamudi</cp:lastModifiedBy>
  <cp:revision>10</cp:revision>
  <dcterms:created xsi:type="dcterms:W3CDTF">2021-10-18T05:31:21Z</dcterms:created>
  <dcterms:modified xsi:type="dcterms:W3CDTF">2021-10-21T12:01:14Z</dcterms:modified>
</cp:coreProperties>
</file>